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Lst>
  <p:notesMasterIdLst>
    <p:notesMasterId r:id="rId29"/>
  </p:notesMasterIdLst>
  <p:handoutMasterIdLst>
    <p:handoutMasterId r:id="rId30"/>
  </p:handoutMasterIdLst>
  <p:sldIdLst>
    <p:sldId id="257" r:id="rId3"/>
    <p:sldId id="260" r:id="rId4"/>
    <p:sldId id="264" r:id="rId5"/>
    <p:sldId id="275" r:id="rId6"/>
    <p:sldId id="277" r:id="rId7"/>
    <p:sldId id="266" r:id="rId8"/>
    <p:sldId id="273" r:id="rId9"/>
    <p:sldId id="280" r:id="rId10"/>
    <p:sldId id="281" r:id="rId11"/>
    <p:sldId id="282" r:id="rId12"/>
    <p:sldId id="285" r:id="rId13"/>
    <p:sldId id="286" r:id="rId14"/>
    <p:sldId id="288" r:id="rId15"/>
    <p:sldId id="287" r:id="rId16"/>
    <p:sldId id="261" r:id="rId17"/>
    <p:sldId id="262" r:id="rId18"/>
    <p:sldId id="263" r:id="rId19"/>
    <p:sldId id="267" r:id="rId20"/>
    <p:sldId id="268" r:id="rId21"/>
    <p:sldId id="269" r:id="rId22"/>
    <p:sldId id="272" r:id="rId23"/>
    <p:sldId id="270" r:id="rId24"/>
    <p:sldId id="276" r:id="rId25"/>
    <p:sldId id="274" r:id="rId26"/>
    <p:sldId id="279" r:id="rId27"/>
    <p:sldId id="27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32" autoAdjust="0"/>
    <p:restoredTop sz="94675" autoAdjust="0"/>
  </p:normalViewPr>
  <p:slideViewPr>
    <p:cSldViewPr>
      <p:cViewPr varScale="1">
        <p:scale>
          <a:sx n="107" d="100"/>
          <a:sy n="107" d="100"/>
        </p:scale>
        <p:origin x="-1104" y="-84"/>
      </p:cViewPr>
      <p:guideLst>
        <p:guide orient="horz" pos="2160"/>
        <p:guide pos="2880"/>
      </p:guideLst>
    </p:cSldViewPr>
  </p:slideViewPr>
  <p:notesTextViewPr>
    <p:cViewPr>
      <p:scale>
        <a:sx n="100" d="100"/>
        <a:sy n="100" d="100"/>
      </p:scale>
      <p:origin x="0" y="0"/>
    </p:cViewPr>
  </p:notesTextViewPr>
  <p:notesViewPr>
    <p:cSldViewPr>
      <p:cViewPr varScale="1">
        <p:scale>
          <a:sx n="85" d="100"/>
          <a:sy n="85" d="100"/>
        </p:scale>
        <p:origin x="-315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56FC8B8-FE11-4D95-BF8D-3332836A0ECE}" type="datetimeFigureOut">
              <a:rPr lang="en-US" smtClean="0"/>
              <a:t>9/9/2012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E473EFE-C36E-4EA8-BA5E-860CA2F12012}" type="slidenum">
              <a:rPr lang="en-US" smtClean="0"/>
              <a:t>‹#›</a:t>
            </a:fld>
            <a:endParaRPr lang="en-US"/>
          </a:p>
        </p:txBody>
      </p:sp>
    </p:spTree>
    <p:extLst>
      <p:ext uri="{BB962C8B-B14F-4D97-AF65-F5344CB8AC3E}">
        <p14:creationId xmlns:p14="http://schemas.microsoft.com/office/powerpoint/2010/main" val="11048562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1BB160-4C2D-4E3B-ADBA-7191BEB413C6}" type="datetimeFigureOut">
              <a:rPr lang="en-US" smtClean="0"/>
              <a:t>9/9/2012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DFA9AF-66E2-439F-99A7-AD2C53A07726}" type="slidenum">
              <a:rPr lang="en-US" smtClean="0"/>
              <a:t>‹#›</a:t>
            </a:fld>
            <a:endParaRPr lang="en-US"/>
          </a:p>
        </p:txBody>
      </p:sp>
    </p:spTree>
    <p:extLst>
      <p:ext uri="{BB962C8B-B14F-4D97-AF65-F5344CB8AC3E}">
        <p14:creationId xmlns:p14="http://schemas.microsoft.com/office/powerpoint/2010/main" val="385927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9/9/2012 9:30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363347" y="6356350"/>
            <a:ext cx="2085975" cy="365125"/>
          </a:xfrm>
          <a:prstGeom prst="rect">
            <a:avLst/>
          </a:prstGeom>
        </p:spPr>
        <p:txBody>
          <a:bodyPr/>
          <a:lstStyle/>
          <a:p>
            <a:pPr eaLnBrk="1" latinLnBrk="0" hangingPunct="1"/>
            <a:fld id="{C699CB88-5E1A-4FAC-892A-60949ACB1F6F}" type="datetimeFigureOut">
              <a:rPr lang="en-US" smtClean="0"/>
              <a:pPr eaLnBrk="1" latinLnBrk="0" hangingPunct="1"/>
              <a:t>9/9/2012</a:t>
            </a:fld>
            <a:endParaRPr lang="en-US"/>
          </a:p>
        </p:txBody>
      </p:sp>
      <p:sp>
        <p:nvSpPr>
          <p:cNvPr id="3" name="Footer Placeholder 2"/>
          <p:cNvSpPr>
            <a:spLocks noGrp="1"/>
          </p:cNvSpPr>
          <p:nvPr>
            <p:ph type="ftr" sz="quarter" idx="11"/>
          </p:nvPr>
        </p:nvSpPr>
        <p:spPr>
          <a:xfrm>
            <a:off x="659165" y="6356350"/>
            <a:ext cx="2847975" cy="365125"/>
          </a:xfrm>
          <a:prstGeom prst="rect">
            <a:avLst/>
          </a:prstGeom>
        </p:spPr>
        <p:txBody>
          <a:bodyPr/>
          <a:lstStyle/>
          <a:p>
            <a:endParaRPr kumimoji="0" lang="en-US"/>
          </a:p>
        </p:txBody>
      </p:sp>
      <p:sp>
        <p:nvSpPr>
          <p:cNvPr id="4" name="Slide Number Placeholder 3"/>
          <p:cNvSpPr>
            <a:spLocks noGrp="1"/>
          </p:cNvSpPr>
          <p:nvPr>
            <p:ph type="sldNum" sz="quarter" idx="12"/>
          </p:nvPr>
        </p:nvSpPr>
        <p:spPr>
          <a:xfrm>
            <a:off x="8543278" y="6356350"/>
            <a:ext cx="561975" cy="365125"/>
          </a:xfrm>
          <a:prstGeom prst="rect">
            <a:avLst/>
          </a:prstGeom>
        </p:spPr>
        <p:txBody>
          <a:bodyPr/>
          <a:lstStyle/>
          <a:p>
            <a:fld id="{91974DF9-AD47-4691-BA21-BBFCE3637A9A}" type="slidenum">
              <a:rPr kumimoji="0" lang="en-US" smtClean="0"/>
              <a:pPr eaLnBrk="1" latinLnBrk="0" hangingPunct="1"/>
              <a:t>‹#›</a:t>
            </a:fld>
            <a:endParaRPr kumimoji="0"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5" r:id="rId2"/>
    <p:sldLayoutId id="2147483669" r:id="rId3"/>
    <p:sldLayoutId id="2147483748" r:id="rId4"/>
  </p:sldLayoutIdLst>
  <p:transition>
    <p:fade/>
  </p:transition>
  <p:timing>
    <p:tnLst>
      <p:par>
        <p:cTn id="1" dur="indefinite" restart="never" nodeType="tmRoot"/>
      </p:par>
    </p:tnLst>
  </p:timing>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jquery.com/" TargetMode="External"/><Relationship Id="rId3" Type="http://schemas.openxmlformats.org/officeDocument/2006/relationships/hyperlink" Target="http://www.w3.org/" TargetMode="External"/><Relationship Id="rId7" Type="http://schemas.openxmlformats.org/officeDocument/2006/relationships/hyperlink" Target="http://modernizr.com/" TargetMode="External"/><Relationship Id="rId2" Type="http://schemas.openxmlformats.org/officeDocument/2006/relationships/hyperlink" Target="http://en.wikipedia.org/" TargetMode="External"/><Relationship Id="rId1" Type="http://schemas.openxmlformats.org/officeDocument/2006/relationships/slideLayout" Target="../slideLayouts/slideLayout2.xml"/><Relationship Id="rId6" Type="http://schemas.openxmlformats.org/officeDocument/2006/relationships/hyperlink" Target="http://caniuse.com/" TargetMode="External"/><Relationship Id="rId5" Type="http://schemas.openxmlformats.org/officeDocument/2006/relationships/hyperlink" Target="http://html5test.com/" TargetMode="External"/><Relationship Id="rId10" Type="http://schemas.openxmlformats.org/officeDocument/2006/relationships/hyperlink" Target="http://www.css3maker.com/" TargetMode="External"/><Relationship Id="rId4" Type="http://schemas.openxmlformats.org/officeDocument/2006/relationships/hyperlink" Target="http://www.whatwg.org/" TargetMode="External"/><Relationship Id="rId9" Type="http://schemas.openxmlformats.org/officeDocument/2006/relationships/hyperlink" Target="http://jquerymobile.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html5test.com/" TargetMode="External"/><Relationship Id="rId2" Type="http://schemas.openxmlformats.org/officeDocument/2006/relationships/hyperlink" Target="http://www.caniuse.com/" TargetMode="External"/><Relationship Id="rId1" Type="http://schemas.openxmlformats.org/officeDocument/2006/relationships/slideLayout" Target="../slideLayouts/slideLayout2.xml"/><Relationship Id="rId5" Type="http://schemas.openxmlformats.org/officeDocument/2006/relationships/hyperlink" Target="http://modernizr.com/" TargetMode="External"/><Relationship Id="rId4" Type="http://schemas.openxmlformats.org/officeDocument/2006/relationships/hyperlink" Target="http://www.css3maker.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609601"/>
            <a:ext cx="7315200" cy="2819399"/>
          </a:xfrm>
        </p:spPr>
        <p:txBody>
          <a:bodyPr>
            <a:normAutofit/>
          </a:bodyPr>
          <a:lstStyle/>
          <a:p>
            <a:pPr algn="ctr"/>
            <a:r>
              <a:rPr lang="en-US" sz="4800" dirty="0" smtClean="0">
                <a:solidFill>
                  <a:schemeClr val="bg1"/>
                </a:solidFill>
              </a:rPr>
              <a:t>Web Development </a:t>
            </a:r>
            <a:br>
              <a:rPr lang="en-US" sz="4800" dirty="0" smtClean="0">
                <a:solidFill>
                  <a:schemeClr val="bg1"/>
                </a:solidFill>
              </a:rPr>
            </a:br>
            <a:r>
              <a:rPr lang="en-US" sz="3600" dirty="0" smtClean="0">
                <a:solidFill>
                  <a:schemeClr val="bg1"/>
                </a:solidFill>
              </a:rPr>
              <a:t>HTML5, CSS3 and JavaScript </a:t>
            </a:r>
            <a:endParaRPr lang="en-US" sz="4800" dirty="0">
              <a:solidFill>
                <a:schemeClr val="bg1"/>
              </a:solidFill>
            </a:endParaRPr>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2971802"/>
            <a:ext cx="1320165" cy="1320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3780" y="2971802"/>
            <a:ext cx="1760220" cy="1320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57369" y="2971800"/>
            <a:ext cx="1320166" cy="13201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Day 3</a:t>
            </a:r>
            <a:endParaRPr lang="en-US" dirty="0">
              <a:solidFill>
                <a:schemeClr val="bg1"/>
              </a:solidFill>
            </a:endParaRPr>
          </a:p>
        </p:txBody>
      </p:sp>
      <p:sp>
        <p:nvSpPr>
          <p:cNvPr id="3" name="Text Placeholder 2"/>
          <p:cNvSpPr>
            <a:spLocks noGrp="1"/>
          </p:cNvSpPr>
          <p:nvPr>
            <p:ph type="body" sz="quarter" idx="10"/>
          </p:nvPr>
        </p:nvSpPr>
        <p:spPr>
          <a:xfrm>
            <a:off x="609600" y="1273683"/>
            <a:ext cx="7924800" cy="3693319"/>
          </a:xfrm>
        </p:spPr>
        <p:txBody>
          <a:bodyPr/>
          <a:lstStyle/>
          <a:p>
            <a:r>
              <a:rPr lang="en-US" dirty="0" smtClean="0">
                <a:solidFill>
                  <a:schemeClr val="bg1">
                    <a:lumMod val="65000"/>
                    <a:lumOff val="35000"/>
                  </a:schemeClr>
                </a:solidFill>
              </a:rPr>
              <a:t>Recap last 2 days and week’s home work</a:t>
            </a:r>
          </a:p>
          <a:p>
            <a:r>
              <a:rPr lang="en-US" dirty="0" smtClean="0">
                <a:solidFill>
                  <a:schemeClr val="bg1">
                    <a:lumMod val="65000"/>
                    <a:lumOff val="35000"/>
                  </a:schemeClr>
                </a:solidFill>
              </a:rPr>
              <a:t>A quick run – QUIZ!</a:t>
            </a:r>
          </a:p>
          <a:p>
            <a:r>
              <a:rPr lang="en-US" dirty="0" smtClean="0">
                <a:solidFill>
                  <a:schemeClr val="bg1">
                    <a:lumMod val="65000"/>
                    <a:lumOff val="35000"/>
                  </a:schemeClr>
                </a:solidFill>
              </a:rPr>
              <a:t>CSS3 </a:t>
            </a:r>
            <a:r>
              <a:rPr lang="en-US" dirty="0">
                <a:solidFill>
                  <a:schemeClr val="bg1">
                    <a:lumMod val="65000"/>
                    <a:lumOff val="35000"/>
                  </a:schemeClr>
                </a:solidFill>
              </a:rPr>
              <a:t>media </a:t>
            </a:r>
            <a:r>
              <a:rPr lang="en-US" dirty="0" smtClean="0">
                <a:solidFill>
                  <a:schemeClr val="bg1">
                    <a:lumMod val="65000"/>
                    <a:lumOff val="35000"/>
                  </a:schemeClr>
                </a:solidFill>
              </a:rPr>
              <a:t>queries – Mobile Friendly</a:t>
            </a:r>
          </a:p>
          <a:p>
            <a:r>
              <a:rPr lang="en-US" dirty="0" smtClean="0">
                <a:solidFill>
                  <a:schemeClr val="bg1">
                    <a:lumMod val="65000"/>
                    <a:lumOff val="35000"/>
                  </a:schemeClr>
                </a:solidFill>
              </a:rPr>
              <a:t>JavaScript basics</a:t>
            </a:r>
          </a:p>
          <a:p>
            <a:r>
              <a:rPr lang="en-US" dirty="0" err="1" smtClean="0">
                <a:solidFill>
                  <a:schemeClr val="bg1">
                    <a:lumMod val="65000"/>
                    <a:lumOff val="35000"/>
                  </a:schemeClr>
                </a:solidFill>
              </a:rPr>
              <a:t>jQuery</a:t>
            </a:r>
            <a:r>
              <a:rPr lang="en-US" dirty="0" smtClean="0">
                <a:solidFill>
                  <a:schemeClr val="bg1">
                    <a:lumMod val="65000"/>
                    <a:lumOff val="35000"/>
                  </a:schemeClr>
                </a:solidFill>
              </a:rPr>
              <a:t> – rapid </a:t>
            </a:r>
            <a:r>
              <a:rPr lang="en-US" dirty="0" smtClean="0">
                <a:solidFill>
                  <a:schemeClr val="bg1">
                    <a:lumMod val="65000"/>
                    <a:lumOff val="35000"/>
                  </a:schemeClr>
                </a:solidFill>
              </a:rPr>
              <a:t>learning</a:t>
            </a:r>
          </a:p>
          <a:p>
            <a:r>
              <a:rPr lang="en-US" dirty="0" err="1">
                <a:solidFill>
                  <a:schemeClr val="bg1">
                    <a:lumMod val="65000"/>
                    <a:lumOff val="35000"/>
                  </a:schemeClr>
                </a:solidFill>
              </a:rPr>
              <a:t>jQuery</a:t>
            </a:r>
            <a:r>
              <a:rPr lang="en-US" dirty="0">
                <a:solidFill>
                  <a:schemeClr val="bg1">
                    <a:lumMod val="65000"/>
                    <a:lumOff val="35000"/>
                  </a:schemeClr>
                </a:solidFill>
              </a:rPr>
              <a:t> </a:t>
            </a:r>
            <a:r>
              <a:rPr lang="en-US" dirty="0" smtClean="0">
                <a:solidFill>
                  <a:schemeClr val="bg1">
                    <a:lumMod val="65000"/>
                    <a:lumOff val="35000"/>
                  </a:schemeClr>
                </a:solidFill>
              </a:rPr>
              <a:t>– quiz</a:t>
            </a:r>
            <a:endParaRPr lang="en-US" dirty="0">
              <a:solidFill>
                <a:schemeClr val="bg1">
                  <a:lumMod val="65000"/>
                  <a:lumOff val="35000"/>
                </a:schemeClr>
              </a:solidFill>
            </a:endParaRPr>
          </a:p>
          <a:p>
            <a:pPr marL="0" indent="0">
              <a:buNone/>
            </a:pPr>
            <a:endParaRPr lang="en-US" dirty="0" smtClean="0">
              <a:solidFill>
                <a:schemeClr val="bg1">
                  <a:lumMod val="65000"/>
                  <a:lumOff val="35000"/>
                </a:schemeClr>
              </a:solidFill>
            </a:endParaRPr>
          </a:p>
        </p:txBody>
      </p:sp>
    </p:spTree>
    <p:extLst>
      <p:ext uri="{BB962C8B-B14F-4D97-AF65-F5344CB8AC3E}">
        <p14:creationId xmlns:p14="http://schemas.microsoft.com/office/powerpoint/2010/main" val="1826730225"/>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Day 4</a:t>
            </a:r>
            <a:endParaRPr lang="en-US" dirty="0">
              <a:solidFill>
                <a:schemeClr val="bg1"/>
              </a:solidFill>
            </a:endParaRPr>
          </a:p>
        </p:txBody>
      </p:sp>
      <p:sp>
        <p:nvSpPr>
          <p:cNvPr id="3" name="Text Placeholder 2"/>
          <p:cNvSpPr>
            <a:spLocks noGrp="1"/>
          </p:cNvSpPr>
          <p:nvPr>
            <p:ph type="body" sz="quarter" idx="10"/>
          </p:nvPr>
        </p:nvSpPr>
        <p:spPr>
          <a:xfrm>
            <a:off x="609600" y="1273683"/>
            <a:ext cx="7924800" cy="4235006"/>
          </a:xfrm>
        </p:spPr>
        <p:txBody>
          <a:bodyPr/>
          <a:lstStyle/>
          <a:p>
            <a:r>
              <a:rPr lang="en-US" dirty="0">
                <a:solidFill>
                  <a:schemeClr val="bg1">
                    <a:lumMod val="65000"/>
                    <a:lumOff val="35000"/>
                  </a:schemeClr>
                </a:solidFill>
              </a:rPr>
              <a:t>JSON/JSONP </a:t>
            </a:r>
            <a:endParaRPr lang="en-US" dirty="0" smtClean="0">
              <a:solidFill>
                <a:schemeClr val="bg1">
                  <a:lumMod val="65000"/>
                  <a:lumOff val="35000"/>
                </a:schemeClr>
              </a:solidFill>
            </a:endParaRPr>
          </a:p>
          <a:p>
            <a:r>
              <a:rPr lang="en-US" dirty="0" smtClean="0">
                <a:solidFill>
                  <a:schemeClr val="bg1">
                    <a:lumMod val="65000"/>
                    <a:lumOff val="35000"/>
                  </a:schemeClr>
                </a:solidFill>
              </a:rPr>
              <a:t>Navigating </a:t>
            </a:r>
            <a:r>
              <a:rPr lang="en-US" dirty="0">
                <a:solidFill>
                  <a:schemeClr val="bg1">
                    <a:lumMod val="65000"/>
                    <a:lumOff val="35000"/>
                  </a:schemeClr>
                </a:solidFill>
              </a:rPr>
              <a:t>JSON object</a:t>
            </a:r>
          </a:p>
          <a:p>
            <a:r>
              <a:rPr lang="en-US" dirty="0">
                <a:solidFill>
                  <a:schemeClr val="bg1">
                    <a:lumMod val="65000"/>
                    <a:lumOff val="35000"/>
                  </a:schemeClr>
                </a:solidFill>
              </a:rPr>
              <a:t>JSON data service</a:t>
            </a:r>
          </a:p>
          <a:p>
            <a:r>
              <a:rPr lang="en-US" dirty="0" smtClean="0">
                <a:solidFill>
                  <a:schemeClr val="bg1">
                    <a:lumMod val="65000"/>
                    <a:lumOff val="35000"/>
                  </a:schemeClr>
                </a:solidFill>
              </a:rPr>
              <a:t>Attributes </a:t>
            </a:r>
            <a:r>
              <a:rPr lang="en-US" dirty="0" smtClean="0">
                <a:solidFill>
                  <a:schemeClr val="bg1">
                    <a:lumMod val="65000"/>
                    <a:lumOff val="35000"/>
                  </a:schemeClr>
                </a:solidFill>
              </a:rPr>
              <a:t>and programming</a:t>
            </a:r>
          </a:p>
          <a:p>
            <a:r>
              <a:rPr lang="en-US" dirty="0" err="1">
                <a:solidFill>
                  <a:schemeClr val="bg1">
                    <a:lumMod val="65000"/>
                    <a:lumOff val="35000"/>
                  </a:schemeClr>
                </a:solidFill>
              </a:rPr>
              <a:t>jQuery</a:t>
            </a:r>
            <a:r>
              <a:rPr lang="en-US" dirty="0">
                <a:solidFill>
                  <a:schemeClr val="bg1">
                    <a:lumMod val="65000"/>
                    <a:lumOff val="35000"/>
                  </a:schemeClr>
                </a:solidFill>
              </a:rPr>
              <a:t> Mobile</a:t>
            </a:r>
          </a:p>
          <a:p>
            <a:endParaRPr lang="en-US" dirty="0" smtClean="0">
              <a:solidFill>
                <a:schemeClr val="bg1">
                  <a:lumMod val="65000"/>
                  <a:lumOff val="35000"/>
                </a:schemeClr>
              </a:solidFill>
            </a:endParaRPr>
          </a:p>
          <a:p>
            <a:endParaRPr lang="en-US" dirty="0">
              <a:solidFill>
                <a:schemeClr val="bg1">
                  <a:lumMod val="65000"/>
                  <a:lumOff val="35000"/>
                </a:schemeClr>
              </a:solidFill>
            </a:endParaRPr>
          </a:p>
          <a:p>
            <a:endParaRPr lang="en-US" dirty="0" smtClean="0">
              <a:solidFill>
                <a:schemeClr val="bg1">
                  <a:lumMod val="65000"/>
                  <a:lumOff val="35000"/>
                </a:schemeClr>
              </a:solidFill>
            </a:endParaRPr>
          </a:p>
        </p:txBody>
      </p:sp>
    </p:spTree>
    <p:extLst>
      <p:ext uri="{BB962C8B-B14F-4D97-AF65-F5344CB8AC3E}">
        <p14:creationId xmlns:p14="http://schemas.microsoft.com/office/powerpoint/2010/main" val="32558258"/>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Day </a:t>
            </a:r>
            <a:r>
              <a:rPr lang="en-US" dirty="0">
                <a:solidFill>
                  <a:schemeClr val="bg1"/>
                </a:solidFill>
              </a:rPr>
              <a:t>5</a:t>
            </a:r>
          </a:p>
        </p:txBody>
      </p:sp>
      <p:sp>
        <p:nvSpPr>
          <p:cNvPr id="3" name="Text Placeholder 2"/>
          <p:cNvSpPr>
            <a:spLocks noGrp="1"/>
          </p:cNvSpPr>
          <p:nvPr>
            <p:ph type="body" sz="quarter" idx="10"/>
          </p:nvPr>
        </p:nvSpPr>
        <p:spPr>
          <a:xfrm>
            <a:off x="609600" y="1273683"/>
            <a:ext cx="7924800" cy="2609945"/>
          </a:xfrm>
        </p:spPr>
        <p:txBody>
          <a:bodyPr/>
          <a:lstStyle/>
          <a:p>
            <a:r>
              <a:rPr lang="en-US" dirty="0" smtClean="0">
                <a:solidFill>
                  <a:schemeClr val="bg1">
                    <a:lumMod val="65000"/>
                    <a:lumOff val="35000"/>
                  </a:schemeClr>
                </a:solidFill>
              </a:rPr>
              <a:t>An actual project</a:t>
            </a:r>
          </a:p>
          <a:p>
            <a:r>
              <a:rPr lang="en-US" dirty="0" smtClean="0">
                <a:solidFill>
                  <a:schemeClr val="bg1">
                    <a:lumMod val="65000"/>
                    <a:lumOff val="35000"/>
                  </a:schemeClr>
                </a:solidFill>
              </a:rPr>
              <a:t>Review requirements</a:t>
            </a:r>
          </a:p>
          <a:p>
            <a:r>
              <a:rPr lang="en-US" dirty="0" smtClean="0">
                <a:solidFill>
                  <a:schemeClr val="bg1">
                    <a:lumMod val="65000"/>
                    <a:lumOff val="35000"/>
                  </a:schemeClr>
                </a:solidFill>
              </a:rPr>
              <a:t>Review data service resources</a:t>
            </a:r>
          </a:p>
          <a:p>
            <a:r>
              <a:rPr lang="en-US" dirty="0" smtClean="0">
                <a:solidFill>
                  <a:schemeClr val="bg1">
                    <a:lumMod val="65000"/>
                    <a:lumOff val="35000"/>
                  </a:schemeClr>
                </a:solidFill>
              </a:rPr>
              <a:t>Let’s get to work…</a:t>
            </a:r>
            <a:endParaRPr lang="en-US" dirty="0">
              <a:solidFill>
                <a:schemeClr val="bg1">
                  <a:lumMod val="65000"/>
                  <a:lumOff val="35000"/>
                </a:schemeClr>
              </a:solidFill>
            </a:endParaRPr>
          </a:p>
          <a:p>
            <a:endParaRPr lang="en-US" dirty="0" smtClean="0">
              <a:solidFill>
                <a:schemeClr val="bg1">
                  <a:lumMod val="65000"/>
                  <a:lumOff val="35000"/>
                </a:schemeClr>
              </a:solidFill>
            </a:endParaRPr>
          </a:p>
        </p:txBody>
      </p:sp>
    </p:spTree>
    <p:extLst>
      <p:ext uri="{BB962C8B-B14F-4D97-AF65-F5344CB8AC3E}">
        <p14:creationId xmlns:p14="http://schemas.microsoft.com/office/powerpoint/2010/main" val="561219589"/>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Day 6</a:t>
            </a:r>
            <a:endParaRPr lang="en-US" dirty="0">
              <a:solidFill>
                <a:schemeClr val="bg1"/>
              </a:solidFill>
            </a:endParaRPr>
          </a:p>
        </p:txBody>
      </p:sp>
      <p:sp>
        <p:nvSpPr>
          <p:cNvPr id="3" name="Text Placeholder 2"/>
          <p:cNvSpPr>
            <a:spLocks noGrp="1"/>
          </p:cNvSpPr>
          <p:nvPr>
            <p:ph type="body" sz="quarter" idx="10"/>
          </p:nvPr>
        </p:nvSpPr>
        <p:spPr>
          <a:xfrm>
            <a:off x="609600" y="1273683"/>
            <a:ext cx="7924800" cy="984885"/>
          </a:xfrm>
        </p:spPr>
        <p:txBody>
          <a:bodyPr/>
          <a:lstStyle/>
          <a:p>
            <a:r>
              <a:rPr lang="en-US" dirty="0" smtClean="0">
                <a:solidFill>
                  <a:schemeClr val="bg1">
                    <a:lumMod val="65000"/>
                    <a:lumOff val="35000"/>
                  </a:schemeClr>
                </a:solidFill>
              </a:rPr>
              <a:t>HTML 5 CSS Mobile App</a:t>
            </a:r>
          </a:p>
          <a:p>
            <a:r>
              <a:rPr lang="en-US" dirty="0" smtClean="0">
                <a:solidFill>
                  <a:schemeClr val="bg1">
                    <a:lumMod val="65000"/>
                    <a:lumOff val="35000"/>
                  </a:schemeClr>
                </a:solidFill>
              </a:rPr>
              <a:t>…</a:t>
            </a:r>
          </a:p>
        </p:txBody>
      </p:sp>
    </p:spTree>
    <p:extLst>
      <p:ext uri="{BB962C8B-B14F-4D97-AF65-F5344CB8AC3E}">
        <p14:creationId xmlns:p14="http://schemas.microsoft.com/office/powerpoint/2010/main" val="774504843"/>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230188"/>
            <a:ext cx="8382000" cy="664797"/>
          </a:xfrm>
        </p:spPr>
        <p:txBody>
          <a:bodyPr>
            <a:normAutofit/>
          </a:bodyPr>
          <a:lstStyle/>
          <a:p>
            <a:r>
              <a:rPr lang="en-US" dirty="0" smtClean="0">
                <a:solidFill>
                  <a:schemeClr val="bg1"/>
                </a:solidFill>
              </a:rPr>
              <a:t>Code…</a:t>
            </a:r>
            <a:endParaRPr lang="en-US" dirty="0">
              <a:solidFill>
                <a:schemeClr val="bg1"/>
              </a:solidFill>
            </a:endParaRPr>
          </a:p>
        </p:txBody>
      </p:sp>
      <p:sp>
        <p:nvSpPr>
          <p:cNvPr id="5" name="Text Placeholder 2"/>
          <p:cNvSpPr>
            <a:spLocks noGrp="1"/>
          </p:cNvSpPr>
          <p:nvPr>
            <p:ph type="body" sz="quarter" idx="10"/>
          </p:nvPr>
        </p:nvSpPr>
        <p:spPr>
          <a:xfrm>
            <a:off x="609600" y="1273683"/>
            <a:ext cx="7924800" cy="3053144"/>
          </a:xfrm>
        </p:spPr>
        <p:txBody>
          <a:bodyPr>
            <a:normAutofit/>
          </a:bodyPr>
          <a:lstStyle/>
          <a:p>
            <a:pPr>
              <a:buClr>
                <a:schemeClr val="bg2">
                  <a:lumMod val="60000"/>
                  <a:lumOff val="40000"/>
                </a:schemeClr>
              </a:buClr>
              <a:buSzPct val="91000"/>
              <a:buFont typeface="Wingdings" pitchFamily="2" charset="2"/>
              <a:buChar char="q"/>
            </a:pPr>
            <a:r>
              <a:rPr lang="en-US" dirty="0" smtClean="0">
                <a:solidFill>
                  <a:schemeClr val="bg1">
                    <a:lumMod val="65000"/>
                    <a:lumOff val="35000"/>
                  </a:schemeClr>
                </a:solidFill>
              </a:rPr>
              <a:t>A simple HTML page</a:t>
            </a:r>
          </a:p>
          <a:p>
            <a:pPr>
              <a:buClr>
                <a:schemeClr val="bg2">
                  <a:lumMod val="60000"/>
                  <a:lumOff val="40000"/>
                </a:schemeClr>
              </a:buClr>
              <a:buSzPct val="91000"/>
              <a:buFont typeface="Wingdings" pitchFamily="2" charset="2"/>
              <a:buChar char="q"/>
            </a:pPr>
            <a:r>
              <a:rPr lang="en-US" dirty="0" smtClean="0">
                <a:solidFill>
                  <a:schemeClr val="bg1">
                    <a:lumMod val="65000"/>
                    <a:lumOff val="35000"/>
                  </a:schemeClr>
                </a:solidFill>
              </a:rPr>
              <a:t>A simple CSS style</a:t>
            </a:r>
          </a:p>
          <a:p>
            <a:pPr>
              <a:buClr>
                <a:schemeClr val="bg2">
                  <a:lumMod val="60000"/>
                  <a:lumOff val="40000"/>
                </a:schemeClr>
              </a:buClr>
              <a:buSzPct val="91000"/>
              <a:buFont typeface="Wingdings" pitchFamily="2" charset="2"/>
              <a:buChar char="q"/>
            </a:pPr>
            <a:r>
              <a:rPr lang="en-US" dirty="0" smtClean="0">
                <a:solidFill>
                  <a:schemeClr val="bg1">
                    <a:lumMod val="65000"/>
                    <a:lumOff val="35000"/>
                  </a:schemeClr>
                </a:solidFill>
              </a:rPr>
              <a:t>A simple JavaScript function</a:t>
            </a:r>
          </a:p>
          <a:p>
            <a:pPr>
              <a:buClr>
                <a:schemeClr val="bg2">
                  <a:lumMod val="60000"/>
                  <a:lumOff val="40000"/>
                </a:schemeClr>
              </a:buClr>
              <a:buSzPct val="91000"/>
              <a:buFont typeface="Wingdings" pitchFamily="2" charset="2"/>
              <a:buChar char="q"/>
            </a:pPr>
            <a:r>
              <a:rPr lang="en-US" dirty="0" smtClean="0">
                <a:solidFill>
                  <a:schemeClr val="bg1">
                    <a:lumMod val="65000"/>
                    <a:lumOff val="35000"/>
                  </a:schemeClr>
                </a:solidFill>
              </a:rPr>
              <a:t>…</a:t>
            </a:r>
            <a:endParaRPr lang="en-US" dirty="0">
              <a:solidFill>
                <a:schemeClr val="bg1">
                  <a:lumMod val="65000"/>
                  <a:lumOff val="35000"/>
                </a:schemeClr>
              </a:solidFill>
            </a:endParaRPr>
          </a:p>
        </p:txBody>
      </p:sp>
    </p:spTree>
    <p:extLst>
      <p:ext uri="{BB962C8B-B14F-4D97-AF65-F5344CB8AC3E}">
        <p14:creationId xmlns:p14="http://schemas.microsoft.com/office/powerpoint/2010/main" val="2594995010"/>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Semantic (descriptive) Markup</a:t>
            </a:r>
            <a:endParaRPr lang="en-US" dirty="0">
              <a:solidFill>
                <a:schemeClr val="bg1"/>
              </a:solidFill>
            </a:endParaRPr>
          </a:p>
        </p:txBody>
      </p:sp>
      <p:sp>
        <p:nvSpPr>
          <p:cNvPr id="3" name="Text Placeholder 2"/>
          <p:cNvSpPr>
            <a:spLocks noGrp="1"/>
          </p:cNvSpPr>
          <p:nvPr>
            <p:ph type="body" sz="quarter" idx="10"/>
          </p:nvPr>
        </p:nvSpPr>
        <p:spPr>
          <a:xfrm>
            <a:off x="609600" y="1273683"/>
            <a:ext cx="7924800" cy="3053144"/>
          </a:xfrm>
        </p:spPr>
        <p:txBody>
          <a:bodyPr>
            <a:normAutofit/>
          </a:bodyPr>
          <a:lstStyle/>
          <a:p>
            <a:pPr>
              <a:buClr>
                <a:schemeClr val="bg2">
                  <a:lumMod val="60000"/>
                  <a:lumOff val="40000"/>
                </a:schemeClr>
              </a:buClr>
              <a:buSzPct val="91000"/>
              <a:buFont typeface="Wingdings" pitchFamily="2" charset="2"/>
              <a:buChar char="q"/>
            </a:pPr>
            <a:r>
              <a:rPr lang="en-US" dirty="0">
                <a:solidFill>
                  <a:schemeClr val="bg1">
                    <a:lumMod val="65000"/>
                    <a:lumOff val="35000"/>
                  </a:schemeClr>
                </a:solidFill>
              </a:rPr>
              <a:t>Instead of - &lt;div id=“header”&gt;</a:t>
            </a:r>
          </a:p>
          <a:p>
            <a:pPr>
              <a:buClr>
                <a:schemeClr val="bg2">
                  <a:lumMod val="60000"/>
                  <a:lumOff val="40000"/>
                </a:schemeClr>
              </a:buClr>
              <a:buSzPct val="91000"/>
              <a:buFont typeface="Wingdings" pitchFamily="2" charset="2"/>
              <a:buChar char="q"/>
            </a:pPr>
            <a:r>
              <a:rPr lang="en-US" dirty="0">
                <a:solidFill>
                  <a:schemeClr val="bg1">
                    <a:lumMod val="65000"/>
                    <a:lumOff val="35000"/>
                  </a:schemeClr>
                </a:solidFill>
              </a:rPr>
              <a:t>How about - &lt;header&gt;</a:t>
            </a:r>
          </a:p>
          <a:p>
            <a:pPr>
              <a:buClr>
                <a:schemeClr val="bg2">
                  <a:lumMod val="60000"/>
                  <a:lumOff val="40000"/>
                </a:schemeClr>
              </a:buClr>
              <a:buSzPct val="91000"/>
              <a:buFont typeface="Wingdings" pitchFamily="2" charset="2"/>
              <a:buChar char="q"/>
            </a:pPr>
            <a:endParaRPr lang="en-US" dirty="0">
              <a:solidFill>
                <a:schemeClr val="bg1">
                  <a:lumMod val="65000"/>
                  <a:lumOff val="35000"/>
                </a:schemeClr>
              </a:solidFill>
            </a:endParaRPr>
          </a:p>
          <a:p>
            <a:pPr>
              <a:buClr>
                <a:schemeClr val="bg2">
                  <a:lumMod val="60000"/>
                  <a:lumOff val="40000"/>
                </a:schemeClr>
              </a:buClr>
              <a:buSzPct val="91000"/>
              <a:buFont typeface="Wingdings" pitchFamily="2" charset="2"/>
              <a:buChar char="q"/>
            </a:pPr>
            <a:r>
              <a:rPr lang="en-US" dirty="0" smtClean="0">
                <a:solidFill>
                  <a:schemeClr val="bg1">
                    <a:lumMod val="65000"/>
                    <a:lumOff val="35000"/>
                  </a:schemeClr>
                </a:solidFill>
              </a:rPr>
              <a:t>And more like…</a:t>
            </a:r>
          </a:p>
          <a:p>
            <a:pPr>
              <a:buClr>
                <a:schemeClr val="bg2">
                  <a:lumMod val="60000"/>
                  <a:lumOff val="40000"/>
                </a:schemeClr>
              </a:buClr>
              <a:buSzPct val="91000"/>
              <a:buFont typeface="Wingdings" pitchFamily="2" charset="2"/>
              <a:buChar char="q"/>
            </a:pPr>
            <a:r>
              <a:rPr lang="en-US" dirty="0" smtClean="0">
                <a:solidFill>
                  <a:schemeClr val="bg1">
                    <a:lumMod val="65000"/>
                    <a:lumOff val="35000"/>
                  </a:schemeClr>
                </a:solidFill>
              </a:rPr>
              <a:t>&lt;footer&gt;, &lt;</a:t>
            </a:r>
            <a:r>
              <a:rPr lang="en-US" dirty="0" err="1" smtClean="0">
                <a:solidFill>
                  <a:schemeClr val="bg1">
                    <a:lumMod val="65000"/>
                    <a:lumOff val="35000"/>
                  </a:schemeClr>
                </a:solidFill>
              </a:rPr>
              <a:t>nav</a:t>
            </a:r>
            <a:r>
              <a:rPr lang="en-US" dirty="0" smtClean="0">
                <a:solidFill>
                  <a:schemeClr val="bg1">
                    <a:lumMod val="65000"/>
                    <a:lumOff val="35000"/>
                  </a:schemeClr>
                </a:solidFill>
              </a:rPr>
              <a:t>&gt;, &lt;section&gt;, &lt;sidebar&gt;, &lt;aside&gt; etc… </a:t>
            </a:r>
            <a:endParaRPr lang="en-US" dirty="0">
              <a:solidFill>
                <a:schemeClr val="bg1">
                  <a:lumMod val="65000"/>
                  <a:lumOff val="35000"/>
                </a:schemeClr>
              </a:solidFill>
            </a:endParaRPr>
          </a:p>
        </p:txBody>
      </p:sp>
    </p:spTree>
    <p:extLst>
      <p:ext uri="{BB962C8B-B14F-4D97-AF65-F5344CB8AC3E}">
        <p14:creationId xmlns:p14="http://schemas.microsoft.com/office/powerpoint/2010/main" val="2099259427"/>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6200" y="76200"/>
            <a:ext cx="8229600" cy="664797"/>
          </a:xfrm>
        </p:spPr>
        <p:txBody>
          <a:bodyPr/>
          <a:lstStyle/>
          <a:p>
            <a:r>
              <a:rPr lang="en-US" dirty="0" smtClean="0">
                <a:solidFill>
                  <a:schemeClr val="bg1"/>
                </a:solidFill>
              </a:rPr>
              <a:t>Less reliance on plug-ins</a:t>
            </a:r>
            <a:endParaRPr lang="en-US" dirty="0">
              <a:solidFill>
                <a:schemeClr val="bg1"/>
              </a:solidFill>
            </a:endParaRPr>
          </a:p>
        </p:txBody>
      </p:sp>
      <p:sp>
        <p:nvSpPr>
          <p:cNvPr id="3" name="Text Placeholder 2"/>
          <p:cNvSpPr>
            <a:spLocks noGrp="1"/>
          </p:cNvSpPr>
          <p:nvPr>
            <p:ph type="body" sz="quarter" idx="4294967295"/>
          </p:nvPr>
        </p:nvSpPr>
        <p:spPr>
          <a:xfrm>
            <a:off x="609600" y="1273175"/>
            <a:ext cx="7924800" cy="4205288"/>
          </a:xfrm>
        </p:spPr>
        <p:txBody>
          <a:bodyPr>
            <a:normAutofit/>
          </a:bodyPr>
          <a:lstStyle/>
          <a:p>
            <a:r>
              <a:rPr lang="en-US" dirty="0" smtClean="0">
                <a:solidFill>
                  <a:schemeClr val="bg1">
                    <a:lumMod val="65000"/>
                    <a:lumOff val="35000"/>
                  </a:schemeClr>
                </a:solidFill>
              </a:rPr>
              <a:t>Instead of - Flash, </a:t>
            </a:r>
            <a:r>
              <a:rPr lang="en-US" dirty="0" err="1" smtClean="0">
                <a:solidFill>
                  <a:schemeClr val="bg1">
                    <a:lumMod val="65000"/>
                    <a:lumOff val="35000"/>
                  </a:schemeClr>
                </a:solidFill>
              </a:rPr>
              <a:t>SilverLight</a:t>
            </a:r>
            <a:r>
              <a:rPr lang="en-US" dirty="0" smtClean="0">
                <a:solidFill>
                  <a:schemeClr val="bg1">
                    <a:lumMod val="65000"/>
                    <a:lumOff val="35000"/>
                  </a:schemeClr>
                </a:solidFill>
              </a:rPr>
              <a:t> </a:t>
            </a:r>
          </a:p>
          <a:p>
            <a:r>
              <a:rPr lang="en-US" dirty="0" smtClean="0">
                <a:solidFill>
                  <a:schemeClr val="bg1">
                    <a:lumMod val="65000"/>
                    <a:lumOff val="35000"/>
                  </a:schemeClr>
                </a:solidFill>
              </a:rPr>
              <a:t>How </a:t>
            </a:r>
            <a:r>
              <a:rPr lang="en-US" dirty="0">
                <a:solidFill>
                  <a:schemeClr val="bg1">
                    <a:lumMod val="65000"/>
                    <a:lumOff val="35000"/>
                  </a:schemeClr>
                </a:solidFill>
              </a:rPr>
              <a:t>about - </a:t>
            </a:r>
            <a:r>
              <a:rPr lang="en-US" dirty="0" smtClean="0">
                <a:solidFill>
                  <a:schemeClr val="bg1">
                    <a:lumMod val="65000"/>
                    <a:lumOff val="35000"/>
                  </a:schemeClr>
                </a:solidFill>
              </a:rPr>
              <a:t>&lt;video&gt;, </a:t>
            </a:r>
            <a:r>
              <a:rPr lang="en-US" dirty="0">
                <a:solidFill>
                  <a:schemeClr val="bg1">
                    <a:lumMod val="65000"/>
                    <a:lumOff val="35000"/>
                  </a:schemeClr>
                </a:solidFill>
              </a:rPr>
              <a:t>&lt;</a:t>
            </a:r>
            <a:r>
              <a:rPr lang="en-US" dirty="0" smtClean="0">
                <a:solidFill>
                  <a:schemeClr val="bg1">
                    <a:lumMod val="65000"/>
                    <a:lumOff val="35000"/>
                  </a:schemeClr>
                </a:solidFill>
              </a:rPr>
              <a:t>audio&gt; and vector graphics</a:t>
            </a:r>
            <a:endParaRPr lang="en-US" dirty="0">
              <a:solidFill>
                <a:schemeClr val="bg1">
                  <a:lumMod val="65000"/>
                  <a:lumOff val="35000"/>
                </a:schemeClr>
              </a:solidFill>
            </a:endParaRPr>
          </a:p>
          <a:p>
            <a:endParaRPr lang="en-US" dirty="0">
              <a:solidFill>
                <a:schemeClr val="bg1">
                  <a:lumMod val="65000"/>
                  <a:lumOff val="35000"/>
                </a:schemeClr>
              </a:solidFill>
            </a:endParaRPr>
          </a:p>
          <a:p>
            <a:r>
              <a:rPr lang="en-US" dirty="0" smtClean="0">
                <a:solidFill>
                  <a:schemeClr val="bg1">
                    <a:lumMod val="65000"/>
                    <a:lumOff val="35000"/>
                  </a:schemeClr>
                </a:solidFill>
              </a:rPr>
              <a:t>An example</a:t>
            </a:r>
          </a:p>
          <a:p>
            <a:pPr marL="517525" lvl="1" indent="0">
              <a:buNone/>
            </a:pPr>
            <a:r>
              <a:rPr lang="en-US" sz="2000" dirty="0">
                <a:solidFill>
                  <a:schemeClr val="bg1">
                    <a:lumMod val="65000"/>
                    <a:lumOff val="35000"/>
                  </a:schemeClr>
                </a:solidFill>
              </a:rPr>
              <a:t>&lt;audio controls="controls" </a:t>
            </a:r>
            <a:r>
              <a:rPr lang="en-US" sz="2000" dirty="0" err="1">
                <a:solidFill>
                  <a:schemeClr val="bg1">
                    <a:lumMod val="65000"/>
                    <a:lumOff val="35000"/>
                  </a:schemeClr>
                </a:solidFill>
              </a:rPr>
              <a:t>autoplay</a:t>
            </a:r>
            <a:r>
              <a:rPr lang="en-US" sz="2000" dirty="0">
                <a:solidFill>
                  <a:schemeClr val="bg1">
                    <a:lumMod val="65000"/>
                    <a:lumOff val="35000"/>
                  </a:schemeClr>
                </a:solidFill>
              </a:rPr>
              <a:t>="</a:t>
            </a:r>
            <a:r>
              <a:rPr lang="en-US" sz="2000" dirty="0" err="1">
                <a:solidFill>
                  <a:schemeClr val="bg1">
                    <a:lumMod val="65000"/>
                    <a:lumOff val="35000"/>
                  </a:schemeClr>
                </a:solidFill>
              </a:rPr>
              <a:t>autoplay</a:t>
            </a:r>
            <a:r>
              <a:rPr lang="en-US" sz="2000" dirty="0">
                <a:solidFill>
                  <a:schemeClr val="bg1">
                    <a:lumMod val="65000"/>
                    <a:lumOff val="35000"/>
                  </a:schemeClr>
                </a:solidFill>
              </a:rPr>
              <a:t>" loop="loop"&gt;</a:t>
            </a:r>
          </a:p>
          <a:p>
            <a:pPr marL="862013" lvl="2" indent="0">
              <a:buNone/>
            </a:pPr>
            <a:r>
              <a:rPr lang="en-US" sz="2000" dirty="0">
                <a:solidFill>
                  <a:schemeClr val="bg1">
                    <a:lumMod val="65000"/>
                    <a:lumOff val="35000"/>
                  </a:schemeClr>
                </a:solidFill>
              </a:rPr>
              <a:t>&lt;source </a:t>
            </a:r>
            <a:r>
              <a:rPr lang="en-US" sz="2000" dirty="0" err="1">
                <a:solidFill>
                  <a:schemeClr val="bg1">
                    <a:lumMod val="65000"/>
                    <a:lumOff val="35000"/>
                  </a:schemeClr>
                </a:solidFill>
              </a:rPr>
              <a:t>src</a:t>
            </a:r>
            <a:r>
              <a:rPr lang="en-US" sz="2000" dirty="0">
                <a:solidFill>
                  <a:schemeClr val="bg1">
                    <a:lumMod val="65000"/>
                    <a:lumOff val="35000"/>
                  </a:schemeClr>
                </a:solidFill>
              </a:rPr>
              <a:t>="laughter.mp3" type="audio/mp3" /&gt;</a:t>
            </a:r>
          </a:p>
          <a:p>
            <a:pPr marL="862013" lvl="2" indent="0">
              <a:buNone/>
            </a:pPr>
            <a:r>
              <a:rPr lang="en-US" sz="2000" dirty="0">
                <a:solidFill>
                  <a:schemeClr val="bg1">
                    <a:lumMod val="65000"/>
                    <a:lumOff val="35000"/>
                  </a:schemeClr>
                </a:solidFill>
              </a:rPr>
              <a:t>&lt;source </a:t>
            </a:r>
            <a:r>
              <a:rPr lang="en-US" sz="2000" dirty="0" err="1">
                <a:solidFill>
                  <a:schemeClr val="bg1">
                    <a:lumMod val="65000"/>
                    <a:lumOff val="35000"/>
                  </a:schemeClr>
                </a:solidFill>
              </a:rPr>
              <a:t>src</a:t>
            </a:r>
            <a:r>
              <a:rPr lang="en-US" sz="2000" dirty="0">
                <a:solidFill>
                  <a:schemeClr val="bg1">
                    <a:lumMod val="65000"/>
                    <a:lumOff val="35000"/>
                  </a:schemeClr>
                </a:solidFill>
              </a:rPr>
              <a:t>="laughter.ogg" type="audio/</a:t>
            </a:r>
            <a:r>
              <a:rPr lang="en-US" sz="2000" dirty="0" err="1">
                <a:solidFill>
                  <a:schemeClr val="bg1">
                    <a:lumMod val="65000"/>
                    <a:lumOff val="35000"/>
                  </a:schemeClr>
                </a:solidFill>
              </a:rPr>
              <a:t>ogg</a:t>
            </a:r>
            <a:r>
              <a:rPr lang="en-US" sz="2000" dirty="0">
                <a:solidFill>
                  <a:schemeClr val="bg1">
                    <a:lumMod val="65000"/>
                    <a:lumOff val="35000"/>
                  </a:schemeClr>
                </a:solidFill>
              </a:rPr>
              <a:t>" /&gt;</a:t>
            </a:r>
          </a:p>
          <a:p>
            <a:pPr marL="862013" lvl="2" indent="0">
              <a:buNone/>
            </a:pPr>
            <a:r>
              <a:rPr lang="en-US" sz="2000" dirty="0">
                <a:solidFill>
                  <a:schemeClr val="bg1">
                    <a:lumMod val="65000"/>
                    <a:lumOff val="35000"/>
                  </a:schemeClr>
                </a:solidFill>
              </a:rPr>
              <a:t>Your browser does not support the audio element.</a:t>
            </a:r>
          </a:p>
          <a:p>
            <a:pPr marL="517525" lvl="1" indent="0">
              <a:buNone/>
            </a:pPr>
            <a:r>
              <a:rPr lang="en-US" sz="2000" dirty="0">
                <a:solidFill>
                  <a:schemeClr val="bg1">
                    <a:lumMod val="65000"/>
                    <a:lumOff val="35000"/>
                  </a:schemeClr>
                </a:solidFill>
              </a:rPr>
              <a:t>&lt;/audio&gt;</a:t>
            </a:r>
          </a:p>
        </p:txBody>
      </p:sp>
    </p:spTree>
    <p:extLst>
      <p:ext uri="{BB962C8B-B14F-4D97-AF65-F5344CB8AC3E}">
        <p14:creationId xmlns:p14="http://schemas.microsoft.com/office/powerpoint/2010/main" val="1506951351"/>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bg1"/>
                </a:solidFill>
              </a:rPr>
              <a:t>Better SEO and Accessibility</a:t>
            </a:r>
            <a:endParaRPr lang="en-US" dirty="0">
              <a:solidFill>
                <a:schemeClr val="bg1"/>
              </a:solidFill>
            </a:endParaRPr>
          </a:p>
        </p:txBody>
      </p:sp>
      <p:sp>
        <p:nvSpPr>
          <p:cNvPr id="3" name="Text Placeholder 2"/>
          <p:cNvSpPr>
            <a:spLocks noGrp="1"/>
          </p:cNvSpPr>
          <p:nvPr>
            <p:ph type="body" sz="quarter" idx="10"/>
          </p:nvPr>
        </p:nvSpPr>
        <p:spPr>
          <a:xfrm>
            <a:off x="609600" y="1273683"/>
            <a:ext cx="7924800" cy="1428083"/>
          </a:xfrm>
        </p:spPr>
        <p:txBody>
          <a:bodyPr>
            <a:normAutofit/>
          </a:bodyPr>
          <a:lstStyle/>
          <a:p>
            <a:r>
              <a:rPr lang="en-US" dirty="0" smtClean="0">
                <a:solidFill>
                  <a:schemeClr val="bg1">
                    <a:lumMod val="65000"/>
                    <a:lumOff val="35000"/>
                  </a:schemeClr>
                </a:solidFill>
              </a:rPr>
              <a:t>Semantic tags help crawlers to identify content descriptively</a:t>
            </a:r>
            <a:endParaRPr lang="en-US" dirty="0">
              <a:solidFill>
                <a:schemeClr val="bg1">
                  <a:lumMod val="65000"/>
                  <a:lumOff val="35000"/>
                </a:schemeClr>
              </a:solidFill>
            </a:endParaRPr>
          </a:p>
          <a:p>
            <a:r>
              <a:rPr lang="en-US" dirty="0" smtClean="0">
                <a:solidFill>
                  <a:schemeClr val="bg1">
                    <a:lumMod val="65000"/>
                    <a:lumOff val="35000"/>
                  </a:schemeClr>
                </a:solidFill>
              </a:rPr>
              <a:t>And the same for screen readers</a:t>
            </a:r>
          </a:p>
        </p:txBody>
      </p:sp>
    </p:spTree>
    <p:extLst>
      <p:ext uri="{BB962C8B-B14F-4D97-AF65-F5344CB8AC3E}">
        <p14:creationId xmlns:p14="http://schemas.microsoft.com/office/powerpoint/2010/main" val="4281013785"/>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There’s more… </a:t>
            </a:r>
            <a:endParaRPr lang="en-US" dirty="0">
              <a:solidFill>
                <a:schemeClr val="bg1"/>
              </a:solidFill>
            </a:endParaRPr>
          </a:p>
        </p:txBody>
      </p:sp>
      <p:sp>
        <p:nvSpPr>
          <p:cNvPr id="3" name="Text Placeholder 2"/>
          <p:cNvSpPr>
            <a:spLocks noGrp="1"/>
          </p:cNvSpPr>
          <p:nvPr>
            <p:ph type="body" sz="quarter" idx="10"/>
          </p:nvPr>
        </p:nvSpPr>
        <p:spPr>
          <a:xfrm>
            <a:off x="609600" y="1273683"/>
            <a:ext cx="7924800" cy="4517517"/>
          </a:xfrm>
        </p:spPr>
        <p:txBody>
          <a:bodyPr>
            <a:normAutofit/>
          </a:bodyPr>
          <a:lstStyle/>
          <a:p>
            <a:r>
              <a:rPr lang="en-US" dirty="0" smtClean="0">
                <a:solidFill>
                  <a:schemeClr val="bg1">
                    <a:lumMod val="65000"/>
                    <a:lumOff val="35000"/>
                  </a:schemeClr>
                </a:solidFill>
              </a:rPr>
              <a:t>Storage</a:t>
            </a:r>
          </a:p>
          <a:p>
            <a:pPr lvl="1"/>
            <a:r>
              <a:rPr lang="en-US" dirty="0" smtClean="0">
                <a:solidFill>
                  <a:schemeClr val="bg1">
                    <a:lumMod val="65000"/>
                    <a:lumOff val="35000"/>
                  </a:schemeClr>
                </a:solidFill>
              </a:rPr>
              <a:t>Local Storage</a:t>
            </a:r>
          </a:p>
          <a:p>
            <a:pPr lvl="1"/>
            <a:r>
              <a:rPr lang="en-US" dirty="0" smtClean="0">
                <a:solidFill>
                  <a:schemeClr val="bg1">
                    <a:lumMod val="65000"/>
                    <a:lumOff val="35000"/>
                  </a:schemeClr>
                </a:solidFill>
              </a:rPr>
              <a:t>Session Storage</a:t>
            </a:r>
          </a:p>
          <a:p>
            <a:pPr lvl="1"/>
            <a:r>
              <a:rPr lang="en-US" dirty="0" smtClean="0">
                <a:solidFill>
                  <a:schemeClr val="bg1">
                    <a:lumMod val="65000"/>
                    <a:lumOff val="35000"/>
                  </a:schemeClr>
                </a:solidFill>
              </a:rPr>
              <a:t>Web SQL Database – Not HTML 5</a:t>
            </a:r>
          </a:p>
          <a:p>
            <a:pPr lvl="1"/>
            <a:r>
              <a:rPr lang="en-US" dirty="0" smtClean="0">
                <a:solidFill>
                  <a:schemeClr val="bg1">
                    <a:lumMod val="65000"/>
                    <a:lumOff val="35000"/>
                  </a:schemeClr>
                </a:solidFill>
              </a:rPr>
              <a:t>Indexed DB – Not HTML 5</a:t>
            </a:r>
          </a:p>
          <a:p>
            <a:r>
              <a:rPr lang="en-US" dirty="0" smtClean="0">
                <a:solidFill>
                  <a:schemeClr val="bg1">
                    <a:lumMod val="65000"/>
                    <a:lumOff val="35000"/>
                  </a:schemeClr>
                </a:solidFill>
              </a:rPr>
              <a:t>Real-time communication</a:t>
            </a:r>
          </a:p>
          <a:p>
            <a:pPr lvl="1"/>
            <a:r>
              <a:rPr lang="en-US" dirty="0" smtClean="0">
                <a:solidFill>
                  <a:schemeClr val="bg1">
                    <a:lumMod val="65000"/>
                    <a:lumOff val="35000"/>
                  </a:schemeClr>
                </a:solidFill>
              </a:rPr>
              <a:t>Web Socket</a:t>
            </a:r>
          </a:p>
          <a:p>
            <a:pPr lvl="1"/>
            <a:r>
              <a:rPr lang="en-US" dirty="0" smtClean="0">
                <a:solidFill>
                  <a:schemeClr val="bg1">
                    <a:lumMod val="65000"/>
                    <a:lumOff val="35000"/>
                  </a:schemeClr>
                </a:solidFill>
              </a:rPr>
              <a:t>Notifications</a:t>
            </a:r>
          </a:p>
        </p:txBody>
      </p:sp>
    </p:spTree>
    <p:extLst>
      <p:ext uri="{BB962C8B-B14F-4D97-AF65-F5344CB8AC3E}">
        <p14:creationId xmlns:p14="http://schemas.microsoft.com/office/powerpoint/2010/main" val="4232754968"/>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And more...</a:t>
            </a:r>
            <a:endParaRPr lang="en-US" dirty="0">
              <a:solidFill>
                <a:schemeClr val="bg1"/>
              </a:solidFill>
            </a:endParaRPr>
          </a:p>
        </p:txBody>
      </p:sp>
      <p:sp>
        <p:nvSpPr>
          <p:cNvPr id="3" name="Text Placeholder 2"/>
          <p:cNvSpPr>
            <a:spLocks noGrp="1"/>
          </p:cNvSpPr>
          <p:nvPr>
            <p:ph type="body" sz="quarter" idx="10"/>
          </p:nvPr>
        </p:nvSpPr>
        <p:spPr>
          <a:xfrm>
            <a:off x="609600" y="1273683"/>
            <a:ext cx="7924800" cy="3422475"/>
          </a:xfrm>
        </p:spPr>
        <p:txBody>
          <a:bodyPr>
            <a:normAutofit/>
          </a:bodyPr>
          <a:lstStyle/>
          <a:p>
            <a:r>
              <a:rPr lang="en-US" dirty="0">
                <a:solidFill>
                  <a:schemeClr val="bg1">
                    <a:lumMod val="65000"/>
                    <a:lumOff val="35000"/>
                  </a:schemeClr>
                </a:solidFill>
              </a:rPr>
              <a:t>Geo-Location</a:t>
            </a:r>
          </a:p>
          <a:p>
            <a:r>
              <a:rPr lang="en-US" dirty="0">
                <a:solidFill>
                  <a:schemeClr val="bg1">
                    <a:lumMod val="65000"/>
                    <a:lumOff val="35000"/>
                  </a:schemeClr>
                </a:solidFill>
              </a:rPr>
              <a:t>Device Orientation</a:t>
            </a:r>
          </a:p>
          <a:p>
            <a:r>
              <a:rPr lang="en-US" dirty="0" smtClean="0">
                <a:solidFill>
                  <a:schemeClr val="bg1">
                    <a:lumMod val="65000"/>
                    <a:lumOff val="35000"/>
                  </a:schemeClr>
                </a:solidFill>
              </a:rPr>
              <a:t>File Access</a:t>
            </a:r>
          </a:p>
          <a:p>
            <a:pPr lvl="1"/>
            <a:r>
              <a:rPr lang="en-US" dirty="0" smtClean="0">
                <a:solidFill>
                  <a:schemeClr val="bg1">
                    <a:lumMod val="65000"/>
                    <a:lumOff val="35000"/>
                  </a:schemeClr>
                </a:solidFill>
              </a:rPr>
              <a:t>Native Drag-n-Drop</a:t>
            </a:r>
          </a:p>
          <a:p>
            <a:pPr lvl="1"/>
            <a:r>
              <a:rPr lang="en-US" dirty="0" smtClean="0">
                <a:solidFill>
                  <a:schemeClr val="bg1">
                    <a:lumMod val="65000"/>
                    <a:lumOff val="35000"/>
                  </a:schemeClr>
                </a:solidFill>
              </a:rPr>
              <a:t>Desktop Drag-in</a:t>
            </a:r>
          </a:p>
          <a:p>
            <a:pPr lvl="1"/>
            <a:r>
              <a:rPr lang="en-US" dirty="0" smtClean="0">
                <a:solidFill>
                  <a:schemeClr val="bg1">
                    <a:lumMod val="65000"/>
                    <a:lumOff val="35000"/>
                  </a:schemeClr>
                </a:solidFill>
              </a:rPr>
              <a:t>Desktop Drag-out</a:t>
            </a:r>
          </a:p>
          <a:p>
            <a:pPr lvl="1"/>
            <a:r>
              <a:rPr lang="en-US" dirty="0" smtClean="0">
                <a:solidFill>
                  <a:schemeClr val="bg1">
                    <a:lumMod val="65000"/>
                    <a:lumOff val="35000"/>
                  </a:schemeClr>
                </a:solidFill>
              </a:rPr>
              <a:t>File System API</a:t>
            </a:r>
          </a:p>
        </p:txBody>
      </p:sp>
    </p:spTree>
    <p:extLst>
      <p:ext uri="{BB962C8B-B14F-4D97-AF65-F5344CB8AC3E}">
        <p14:creationId xmlns:p14="http://schemas.microsoft.com/office/powerpoint/2010/main" val="13189070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Introduction </a:t>
            </a:r>
            <a:endParaRPr lang="en-US" dirty="0">
              <a:solidFill>
                <a:schemeClr val="bg1"/>
              </a:solidFill>
            </a:endParaRPr>
          </a:p>
        </p:txBody>
      </p:sp>
      <p:sp>
        <p:nvSpPr>
          <p:cNvPr id="3" name="Text Placeholder 2"/>
          <p:cNvSpPr>
            <a:spLocks noGrp="1"/>
          </p:cNvSpPr>
          <p:nvPr>
            <p:ph type="body" sz="quarter" idx="10"/>
          </p:nvPr>
        </p:nvSpPr>
        <p:spPr>
          <a:xfrm>
            <a:off x="609600" y="1273683"/>
            <a:ext cx="7924800" cy="4136517"/>
          </a:xfrm>
        </p:spPr>
        <p:txBody>
          <a:bodyPr>
            <a:normAutofit/>
          </a:bodyPr>
          <a:lstStyle/>
          <a:p>
            <a:pPr>
              <a:buClr>
                <a:schemeClr val="bg2">
                  <a:lumMod val="40000"/>
                  <a:lumOff val="60000"/>
                </a:schemeClr>
              </a:buClr>
              <a:buFont typeface="Wingdings" pitchFamily="2" charset="2"/>
              <a:buChar char="§"/>
            </a:pPr>
            <a:r>
              <a:rPr lang="en-US" sz="2800" dirty="0" smtClean="0">
                <a:solidFill>
                  <a:schemeClr val="bg1">
                    <a:lumMod val="65000"/>
                    <a:lumOff val="35000"/>
                  </a:schemeClr>
                </a:solidFill>
              </a:rPr>
              <a:t>HTML5 and CSS3 are two standards proposed by W3C and its working groups </a:t>
            </a:r>
          </a:p>
          <a:p>
            <a:pPr>
              <a:buClr>
                <a:schemeClr val="bg2">
                  <a:lumMod val="40000"/>
                  <a:lumOff val="60000"/>
                </a:schemeClr>
              </a:buClr>
              <a:buFont typeface="Wingdings" pitchFamily="2" charset="2"/>
              <a:buChar char="§"/>
            </a:pPr>
            <a:r>
              <a:rPr lang="en-US" sz="2800" dirty="0" smtClean="0">
                <a:solidFill>
                  <a:schemeClr val="bg1">
                    <a:lumMod val="65000"/>
                    <a:lumOff val="35000"/>
                  </a:schemeClr>
                </a:solidFill>
              </a:rPr>
              <a:t>First released in 2009</a:t>
            </a:r>
          </a:p>
          <a:p>
            <a:pPr>
              <a:buClr>
                <a:schemeClr val="bg2">
                  <a:lumMod val="40000"/>
                  <a:lumOff val="60000"/>
                </a:schemeClr>
              </a:buClr>
              <a:buFont typeface="Wingdings" pitchFamily="2" charset="2"/>
              <a:buChar char="§"/>
            </a:pPr>
            <a:r>
              <a:rPr lang="en-US" sz="2800" dirty="0" smtClean="0">
                <a:solidFill>
                  <a:schemeClr val="bg1">
                    <a:lumMod val="65000"/>
                    <a:lumOff val="35000"/>
                  </a:schemeClr>
                </a:solidFill>
              </a:rPr>
              <a:t>HTML5 ~= HTML + CSS + JavaScript</a:t>
            </a:r>
          </a:p>
          <a:p>
            <a:pPr>
              <a:buClr>
                <a:schemeClr val="bg2">
                  <a:lumMod val="40000"/>
                  <a:lumOff val="60000"/>
                </a:schemeClr>
              </a:buClr>
              <a:buFont typeface="Wingdings" pitchFamily="2" charset="2"/>
              <a:buChar char="§"/>
            </a:pPr>
            <a:r>
              <a:rPr lang="en-US" sz="2800" dirty="0" smtClean="0">
                <a:solidFill>
                  <a:schemeClr val="bg1">
                    <a:lumMod val="65000"/>
                    <a:lumOff val="35000"/>
                  </a:schemeClr>
                </a:solidFill>
              </a:rPr>
              <a:t>Descriptive Markup </a:t>
            </a:r>
          </a:p>
          <a:p>
            <a:pPr>
              <a:buClr>
                <a:schemeClr val="bg2">
                  <a:lumMod val="40000"/>
                  <a:lumOff val="60000"/>
                </a:schemeClr>
              </a:buClr>
              <a:buFont typeface="Wingdings" pitchFamily="2" charset="2"/>
              <a:buChar char="§"/>
            </a:pPr>
            <a:r>
              <a:rPr lang="en-US" sz="2800" dirty="0" smtClean="0">
                <a:solidFill>
                  <a:schemeClr val="bg1">
                    <a:lumMod val="65000"/>
                    <a:lumOff val="35000"/>
                  </a:schemeClr>
                </a:solidFill>
              </a:rPr>
              <a:t>Less reliance on plug-ins</a:t>
            </a:r>
          </a:p>
          <a:p>
            <a:pPr>
              <a:buClr>
                <a:schemeClr val="bg2">
                  <a:lumMod val="40000"/>
                  <a:lumOff val="60000"/>
                </a:schemeClr>
              </a:buClr>
              <a:buFont typeface="Wingdings" pitchFamily="2" charset="2"/>
              <a:buChar char="§"/>
            </a:pPr>
            <a:r>
              <a:rPr lang="en-US" sz="2800" dirty="0" smtClean="0">
                <a:solidFill>
                  <a:schemeClr val="bg1">
                    <a:lumMod val="65000"/>
                    <a:lumOff val="35000"/>
                  </a:schemeClr>
                </a:solidFill>
              </a:rPr>
              <a:t>Better SEO and accessibility</a:t>
            </a:r>
          </a:p>
          <a:p>
            <a:pPr>
              <a:buClr>
                <a:schemeClr val="bg2">
                  <a:lumMod val="40000"/>
                  <a:lumOff val="60000"/>
                </a:schemeClr>
              </a:buClr>
              <a:buFont typeface="Wingdings" pitchFamily="2" charset="2"/>
              <a:buChar char="§"/>
            </a:pPr>
            <a:r>
              <a:rPr lang="en-US" sz="2800" dirty="0" smtClean="0">
                <a:solidFill>
                  <a:schemeClr val="bg1">
                    <a:lumMod val="65000"/>
                    <a:lumOff val="35000"/>
                  </a:schemeClr>
                </a:solidFill>
              </a:rPr>
              <a:t>CSS3 brings enhanced interactive styling</a:t>
            </a:r>
          </a:p>
        </p:txBody>
      </p:sp>
    </p:spTree>
    <p:extLst>
      <p:ext uri="{BB962C8B-B14F-4D97-AF65-F5344CB8AC3E}">
        <p14:creationId xmlns:p14="http://schemas.microsoft.com/office/powerpoint/2010/main" val="2375783247"/>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And some more...</a:t>
            </a:r>
            <a:endParaRPr lang="en-US" dirty="0">
              <a:solidFill>
                <a:schemeClr val="bg1"/>
              </a:solidFill>
            </a:endParaRPr>
          </a:p>
        </p:txBody>
      </p:sp>
      <p:sp>
        <p:nvSpPr>
          <p:cNvPr id="3" name="Text Placeholder 2"/>
          <p:cNvSpPr>
            <a:spLocks noGrp="1"/>
          </p:cNvSpPr>
          <p:nvPr>
            <p:ph type="body" sz="quarter" idx="10"/>
          </p:nvPr>
        </p:nvSpPr>
        <p:spPr>
          <a:xfrm>
            <a:off x="609600" y="1273683"/>
            <a:ext cx="7924800" cy="2609945"/>
          </a:xfrm>
        </p:spPr>
        <p:txBody>
          <a:bodyPr>
            <a:normAutofit/>
          </a:bodyPr>
          <a:lstStyle/>
          <a:p>
            <a:r>
              <a:rPr lang="en-US" dirty="0">
                <a:solidFill>
                  <a:schemeClr val="bg1">
                    <a:lumMod val="65000"/>
                    <a:lumOff val="35000"/>
                  </a:schemeClr>
                </a:solidFill>
              </a:rPr>
              <a:t>Speech Input</a:t>
            </a:r>
          </a:p>
          <a:p>
            <a:r>
              <a:rPr lang="en-US" dirty="0">
                <a:solidFill>
                  <a:schemeClr val="bg1">
                    <a:lumMod val="65000"/>
                    <a:lumOff val="35000"/>
                  </a:schemeClr>
                </a:solidFill>
              </a:rPr>
              <a:t>Descriptive Links</a:t>
            </a:r>
          </a:p>
          <a:p>
            <a:r>
              <a:rPr lang="en-US" dirty="0" err="1" smtClean="0">
                <a:solidFill>
                  <a:schemeClr val="bg1">
                    <a:lumMod val="65000"/>
                    <a:lumOff val="35000"/>
                  </a:schemeClr>
                </a:solidFill>
              </a:rPr>
              <a:t>Microdata</a:t>
            </a:r>
            <a:endParaRPr lang="en-US" dirty="0">
              <a:solidFill>
                <a:schemeClr val="bg1">
                  <a:lumMod val="65000"/>
                  <a:lumOff val="35000"/>
                </a:schemeClr>
              </a:solidFill>
            </a:endParaRPr>
          </a:p>
          <a:p>
            <a:r>
              <a:rPr lang="en-US" dirty="0">
                <a:solidFill>
                  <a:schemeClr val="bg1">
                    <a:lumMod val="65000"/>
                    <a:lumOff val="35000"/>
                  </a:schemeClr>
                </a:solidFill>
              </a:rPr>
              <a:t>New Form types</a:t>
            </a:r>
          </a:p>
          <a:p>
            <a:r>
              <a:rPr lang="en-US" dirty="0" smtClean="0">
                <a:solidFill>
                  <a:schemeClr val="bg1">
                    <a:lumMod val="65000"/>
                    <a:lumOff val="35000"/>
                  </a:schemeClr>
                </a:solidFill>
              </a:rPr>
              <a:t>ARIA attributes</a:t>
            </a:r>
          </a:p>
        </p:txBody>
      </p:sp>
    </p:spTree>
    <p:extLst>
      <p:ext uri="{BB962C8B-B14F-4D97-AF65-F5344CB8AC3E}">
        <p14:creationId xmlns:p14="http://schemas.microsoft.com/office/powerpoint/2010/main" val="4002685373"/>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And a bit more...</a:t>
            </a:r>
            <a:endParaRPr lang="en-US" dirty="0">
              <a:solidFill>
                <a:schemeClr val="bg1"/>
              </a:solidFill>
            </a:endParaRPr>
          </a:p>
        </p:txBody>
      </p:sp>
      <p:sp>
        <p:nvSpPr>
          <p:cNvPr id="3" name="Text Placeholder 2"/>
          <p:cNvSpPr>
            <a:spLocks noGrp="1"/>
          </p:cNvSpPr>
          <p:nvPr>
            <p:ph type="body" sz="quarter" idx="10"/>
          </p:nvPr>
        </p:nvSpPr>
        <p:spPr>
          <a:xfrm>
            <a:off x="609600" y="1273683"/>
            <a:ext cx="7924800" cy="2068259"/>
          </a:xfrm>
        </p:spPr>
        <p:txBody>
          <a:bodyPr>
            <a:normAutofit/>
          </a:bodyPr>
          <a:lstStyle/>
          <a:p>
            <a:r>
              <a:rPr lang="en-US" dirty="0">
                <a:solidFill>
                  <a:schemeClr val="bg1">
                    <a:lumMod val="65000"/>
                    <a:lumOff val="35000"/>
                  </a:schemeClr>
                </a:solidFill>
              </a:rPr>
              <a:t>Canvas 2D</a:t>
            </a:r>
          </a:p>
          <a:p>
            <a:r>
              <a:rPr lang="en-US" dirty="0">
                <a:solidFill>
                  <a:schemeClr val="bg1">
                    <a:lumMod val="65000"/>
                    <a:lumOff val="35000"/>
                  </a:schemeClr>
                </a:solidFill>
              </a:rPr>
              <a:t>Canvas 3D – </a:t>
            </a:r>
            <a:r>
              <a:rPr lang="en-US" dirty="0" err="1">
                <a:solidFill>
                  <a:schemeClr val="bg1">
                    <a:lumMod val="65000"/>
                    <a:lumOff val="35000"/>
                  </a:schemeClr>
                </a:solidFill>
              </a:rPr>
              <a:t>WebGL</a:t>
            </a:r>
            <a:endParaRPr lang="en-US" dirty="0">
              <a:solidFill>
                <a:schemeClr val="bg1">
                  <a:lumMod val="65000"/>
                  <a:lumOff val="35000"/>
                </a:schemeClr>
              </a:solidFill>
            </a:endParaRPr>
          </a:p>
          <a:p>
            <a:r>
              <a:rPr lang="en-US" dirty="0">
                <a:solidFill>
                  <a:schemeClr val="bg1">
                    <a:lumMod val="65000"/>
                    <a:lumOff val="35000"/>
                  </a:schemeClr>
                </a:solidFill>
              </a:rPr>
              <a:t>Inline SVG</a:t>
            </a:r>
          </a:p>
          <a:p>
            <a:r>
              <a:rPr lang="en-US" dirty="0">
                <a:solidFill>
                  <a:schemeClr val="bg1">
                    <a:lumMod val="65000"/>
                    <a:lumOff val="35000"/>
                  </a:schemeClr>
                </a:solidFill>
              </a:rPr>
              <a:t>Let’s see what CSS3 has for us…</a:t>
            </a:r>
          </a:p>
        </p:txBody>
      </p:sp>
    </p:spTree>
    <p:extLst>
      <p:ext uri="{BB962C8B-B14F-4D97-AF65-F5344CB8AC3E}">
        <p14:creationId xmlns:p14="http://schemas.microsoft.com/office/powerpoint/2010/main" val="1258417819"/>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CSS3</a:t>
            </a:r>
            <a:endParaRPr lang="en-US" dirty="0">
              <a:solidFill>
                <a:schemeClr val="bg1"/>
              </a:solidFill>
            </a:endParaRPr>
          </a:p>
        </p:txBody>
      </p:sp>
      <p:sp>
        <p:nvSpPr>
          <p:cNvPr id="3" name="Text Placeholder 2"/>
          <p:cNvSpPr>
            <a:spLocks noGrp="1"/>
          </p:cNvSpPr>
          <p:nvPr>
            <p:ph type="body" sz="quarter" idx="10"/>
          </p:nvPr>
        </p:nvSpPr>
        <p:spPr>
          <a:xfrm>
            <a:off x="609600" y="1273683"/>
            <a:ext cx="7924800" cy="4235006"/>
          </a:xfrm>
        </p:spPr>
        <p:txBody>
          <a:bodyPr>
            <a:normAutofit/>
          </a:bodyPr>
          <a:lstStyle/>
          <a:p>
            <a:r>
              <a:rPr lang="en-US" dirty="0" smtClean="0">
                <a:solidFill>
                  <a:schemeClr val="bg1">
                    <a:lumMod val="65000"/>
                    <a:lumOff val="35000"/>
                  </a:schemeClr>
                </a:solidFill>
              </a:rPr>
              <a:t>Rounded </a:t>
            </a:r>
            <a:r>
              <a:rPr lang="en-US" dirty="0">
                <a:solidFill>
                  <a:schemeClr val="bg1">
                    <a:lumMod val="65000"/>
                    <a:lumOff val="35000"/>
                  </a:schemeClr>
                </a:solidFill>
              </a:rPr>
              <a:t>corners – no unexpected scratch</a:t>
            </a:r>
          </a:p>
          <a:p>
            <a:r>
              <a:rPr lang="en-US" dirty="0" smtClean="0">
                <a:solidFill>
                  <a:schemeClr val="bg1">
                    <a:lumMod val="65000"/>
                    <a:lumOff val="35000"/>
                  </a:schemeClr>
                </a:solidFill>
              </a:rPr>
              <a:t>Advanced selectors</a:t>
            </a:r>
          </a:p>
          <a:p>
            <a:r>
              <a:rPr lang="en-US" dirty="0" smtClean="0">
                <a:solidFill>
                  <a:schemeClr val="bg1">
                    <a:lumMod val="65000"/>
                    <a:lumOff val="35000"/>
                  </a:schemeClr>
                </a:solidFill>
              </a:rPr>
              <a:t>Web Fonts</a:t>
            </a:r>
          </a:p>
          <a:p>
            <a:r>
              <a:rPr lang="en-US" dirty="0" smtClean="0">
                <a:solidFill>
                  <a:schemeClr val="bg1">
                    <a:lumMod val="65000"/>
                    <a:lumOff val="35000"/>
                  </a:schemeClr>
                </a:solidFill>
              </a:rPr>
              <a:t>Ellipsis</a:t>
            </a:r>
          </a:p>
          <a:p>
            <a:r>
              <a:rPr lang="en-US" dirty="0" smtClean="0">
                <a:solidFill>
                  <a:schemeClr val="bg1">
                    <a:lumMod val="65000"/>
                    <a:lumOff val="35000"/>
                  </a:schemeClr>
                </a:solidFill>
              </a:rPr>
              <a:t>Newspaper columns</a:t>
            </a:r>
          </a:p>
          <a:p>
            <a:r>
              <a:rPr lang="en-US" dirty="0" smtClean="0">
                <a:solidFill>
                  <a:schemeClr val="bg1">
                    <a:lumMod val="65000"/>
                    <a:lumOff val="35000"/>
                  </a:schemeClr>
                </a:solidFill>
              </a:rPr>
              <a:t>Opacity, Transforms and Animations</a:t>
            </a:r>
          </a:p>
          <a:p>
            <a:r>
              <a:rPr lang="en-US" dirty="0" smtClean="0">
                <a:solidFill>
                  <a:schemeClr val="bg1">
                    <a:lumMod val="65000"/>
                    <a:lumOff val="35000"/>
                  </a:schemeClr>
                </a:solidFill>
              </a:rPr>
              <a:t>Gradients, Shadows</a:t>
            </a:r>
          </a:p>
          <a:p>
            <a:r>
              <a:rPr lang="en-US" dirty="0" smtClean="0">
                <a:solidFill>
                  <a:schemeClr val="bg1">
                    <a:lumMod val="65000"/>
                    <a:lumOff val="35000"/>
                  </a:schemeClr>
                </a:solidFill>
              </a:rPr>
              <a:t>And more…</a:t>
            </a:r>
          </a:p>
        </p:txBody>
      </p:sp>
    </p:spTree>
    <p:extLst>
      <p:ext uri="{BB962C8B-B14F-4D97-AF65-F5344CB8AC3E}">
        <p14:creationId xmlns:p14="http://schemas.microsoft.com/office/powerpoint/2010/main" val="2297078988"/>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CSS</a:t>
            </a:r>
            <a:r>
              <a:rPr lang="en-US" dirty="0" smtClean="0"/>
              <a:t> </a:t>
            </a:r>
            <a:r>
              <a:rPr lang="en-US" dirty="0" smtClean="0">
                <a:solidFill>
                  <a:schemeClr val="bg1"/>
                </a:solidFill>
              </a:rPr>
              <a:t>Frameworks</a:t>
            </a:r>
            <a:endParaRPr lang="en-US" dirty="0">
              <a:solidFill>
                <a:schemeClr val="bg1"/>
              </a:solidFill>
            </a:endParaRPr>
          </a:p>
        </p:txBody>
      </p:sp>
      <p:sp>
        <p:nvSpPr>
          <p:cNvPr id="3" name="Text Placeholder 2"/>
          <p:cNvSpPr>
            <a:spLocks noGrp="1"/>
          </p:cNvSpPr>
          <p:nvPr>
            <p:ph type="body" sz="quarter" idx="10"/>
          </p:nvPr>
        </p:nvSpPr>
        <p:spPr>
          <a:xfrm>
            <a:off x="609600" y="1273683"/>
            <a:ext cx="7924800" cy="3693319"/>
          </a:xfrm>
        </p:spPr>
        <p:txBody>
          <a:bodyPr>
            <a:normAutofit/>
          </a:bodyPr>
          <a:lstStyle/>
          <a:p>
            <a:r>
              <a:rPr lang="en-US" dirty="0" smtClean="0">
                <a:solidFill>
                  <a:schemeClr val="bg1">
                    <a:lumMod val="65000"/>
                    <a:lumOff val="35000"/>
                  </a:schemeClr>
                </a:solidFill>
              </a:rPr>
              <a:t>960 Grid</a:t>
            </a:r>
          </a:p>
          <a:p>
            <a:r>
              <a:rPr lang="en-US" dirty="0" smtClean="0">
                <a:solidFill>
                  <a:schemeClr val="bg1">
                    <a:lumMod val="65000"/>
                    <a:lumOff val="35000"/>
                  </a:schemeClr>
                </a:solidFill>
              </a:rPr>
              <a:t>Blueprint CSS</a:t>
            </a:r>
          </a:p>
          <a:p>
            <a:r>
              <a:rPr lang="en-US" dirty="0" err="1" smtClean="0">
                <a:solidFill>
                  <a:schemeClr val="bg1">
                    <a:lumMod val="65000"/>
                    <a:lumOff val="35000"/>
                  </a:schemeClr>
                </a:solidFill>
              </a:rPr>
              <a:t>jQuery</a:t>
            </a:r>
            <a:r>
              <a:rPr lang="en-US" dirty="0" smtClean="0">
                <a:solidFill>
                  <a:schemeClr val="bg1">
                    <a:lumMod val="65000"/>
                    <a:lumOff val="35000"/>
                  </a:schemeClr>
                </a:solidFill>
              </a:rPr>
              <a:t> UI CSS Framework</a:t>
            </a:r>
          </a:p>
          <a:p>
            <a:r>
              <a:rPr lang="en-US" dirty="0" smtClean="0">
                <a:solidFill>
                  <a:schemeClr val="bg1">
                    <a:lumMod val="65000"/>
                    <a:lumOff val="35000"/>
                  </a:schemeClr>
                </a:solidFill>
              </a:rPr>
              <a:t>YAML</a:t>
            </a:r>
          </a:p>
          <a:p>
            <a:r>
              <a:rPr lang="en-US" dirty="0" smtClean="0">
                <a:solidFill>
                  <a:schemeClr val="bg1">
                    <a:lumMod val="65000"/>
                    <a:lumOff val="35000"/>
                  </a:schemeClr>
                </a:solidFill>
              </a:rPr>
              <a:t>Yahoo YUI Grid CSS</a:t>
            </a:r>
          </a:p>
          <a:p>
            <a:r>
              <a:rPr lang="en-US" dirty="0" smtClean="0">
                <a:solidFill>
                  <a:schemeClr val="bg1">
                    <a:lumMod val="65000"/>
                    <a:lumOff val="35000"/>
                  </a:schemeClr>
                </a:solidFill>
              </a:rPr>
              <a:t>LESS Framework</a:t>
            </a:r>
          </a:p>
          <a:p>
            <a:r>
              <a:rPr lang="en-US" dirty="0" smtClean="0">
                <a:solidFill>
                  <a:schemeClr val="bg1">
                    <a:lumMod val="65000"/>
                    <a:lumOff val="35000"/>
                  </a:schemeClr>
                </a:solidFill>
              </a:rPr>
              <a:t>And more…</a:t>
            </a:r>
          </a:p>
        </p:txBody>
      </p:sp>
    </p:spTree>
    <p:extLst>
      <p:ext uri="{BB962C8B-B14F-4D97-AF65-F5344CB8AC3E}">
        <p14:creationId xmlns:p14="http://schemas.microsoft.com/office/powerpoint/2010/main" val="1395506259"/>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JavaScript Frameworks</a:t>
            </a:r>
            <a:endParaRPr lang="en-US" dirty="0">
              <a:solidFill>
                <a:schemeClr val="bg1"/>
              </a:solidFill>
            </a:endParaRPr>
          </a:p>
        </p:txBody>
      </p:sp>
      <p:sp>
        <p:nvSpPr>
          <p:cNvPr id="3" name="Text Placeholder 2"/>
          <p:cNvSpPr>
            <a:spLocks noGrp="1"/>
          </p:cNvSpPr>
          <p:nvPr>
            <p:ph type="body" sz="quarter" idx="10"/>
          </p:nvPr>
        </p:nvSpPr>
        <p:spPr>
          <a:xfrm>
            <a:off x="609600" y="1273683"/>
            <a:ext cx="7924800" cy="4776692"/>
          </a:xfrm>
        </p:spPr>
        <p:txBody>
          <a:bodyPr/>
          <a:lstStyle/>
          <a:p>
            <a:r>
              <a:rPr lang="en-US" dirty="0" err="1" smtClean="0">
                <a:solidFill>
                  <a:schemeClr val="bg1">
                    <a:lumMod val="65000"/>
                    <a:lumOff val="35000"/>
                  </a:schemeClr>
                </a:solidFill>
              </a:rPr>
              <a:t>jQuery</a:t>
            </a:r>
            <a:r>
              <a:rPr lang="en-US" dirty="0" smtClean="0">
                <a:solidFill>
                  <a:schemeClr val="bg1">
                    <a:lumMod val="65000"/>
                    <a:lumOff val="35000"/>
                  </a:schemeClr>
                </a:solidFill>
              </a:rPr>
              <a:t>, </a:t>
            </a:r>
            <a:r>
              <a:rPr lang="en-US" dirty="0" err="1" smtClean="0">
                <a:solidFill>
                  <a:schemeClr val="bg1">
                    <a:lumMod val="65000"/>
                    <a:lumOff val="35000"/>
                  </a:schemeClr>
                </a:solidFill>
              </a:rPr>
              <a:t>jQuery</a:t>
            </a:r>
            <a:r>
              <a:rPr lang="en-US" dirty="0" smtClean="0">
                <a:solidFill>
                  <a:schemeClr val="bg1">
                    <a:lumMod val="65000"/>
                    <a:lumOff val="35000"/>
                  </a:schemeClr>
                </a:solidFill>
              </a:rPr>
              <a:t> Mobile</a:t>
            </a:r>
          </a:p>
          <a:p>
            <a:r>
              <a:rPr lang="en-US" dirty="0" err="1" smtClean="0">
                <a:solidFill>
                  <a:schemeClr val="bg1">
                    <a:lumMod val="65000"/>
                    <a:lumOff val="35000"/>
                  </a:schemeClr>
                </a:solidFill>
              </a:rPr>
              <a:t>Sencha</a:t>
            </a:r>
            <a:r>
              <a:rPr lang="en-US" dirty="0" smtClean="0">
                <a:solidFill>
                  <a:schemeClr val="bg1">
                    <a:lumMod val="65000"/>
                    <a:lumOff val="35000"/>
                  </a:schemeClr>
                </a:solidFill>
              </a:rPr>
              <a:t> Touch</a:t>
            </a:r>
          </a:p>
          <a:p>
            <a:r>
              <a:rPr lang="en-US" dirty="0" err="1" smtClean="0">
                <a:solidFill>
                  <a:schemeClr val="bg1">
                    <a:lumMod val="65000"/>
                    <a:lumOff val="35000"/>
                  </a:schemeClr>
                </a:solidFill>
              </a:rPr>
              <a:t>Jq.Mobi</a:t>
            </a:r>
            <a:endParaRPr lang="en-US" dirty="0" smtClean="0">
              <a:solidFill>
                <a:schemeClr val="bg1">
                  <a:lumMod val="65000"/>
                  <a:lumOff val="35000"/>
                </a:schemeClr>
              </a:solidFill>
            </a:endParaRPr>
          </a:p>
          <a:p>
            <a:r>
              <a:rPr lang="en-US" dirty="0" err="1" smtClean="0">
                <a:solidFill>
                  <a:schemeClr val="bg1">
                    <a:lumMod val="65000"/>
                    <a:lumOff val="35000"/>
                  </a:schemeClr>
                </a:solidFill>
              </a:rPr>
              <a:t>Modernizr</a:t>
            </a:r>
            <a:endParaRPr lang="en-US" dirty="0">
              <a:solidFill>
                <a:schemeClr val="bg1">
                  <a:lumMod val="65000"/>
                  <a:lumOff val="35000"/>
                </a:schemeClr>
              </a:solidFill>
            </a:endParaRPr>
          </a:p>
          <a:p>
            <a:r>
              <a:rPr lang="en-US" dirty="0" smtClean="0">
                <a:solidFill>
                  <a:schemeClr val="bg1">
                    <a:lumMod val="65000"/>
                    <a:lumOff val="35000"/>
                  </a:schemeClr>
                </a:solidFill>
              </a:rPr>
              <a:t>Html5shiv</a:t>
            </a:r>
          </a:p>
          <a:p>
            <a:r>
              <a:rPr lang="en-US" dirty="0" smtClean="0">
                <a:solidFill>
                  <a:schemeClr val="bg1">
                    <a:lumMod val="65000"/>
                    <a:lumOff val="35000"/>
                  </a:schemeClr>
                </a:solidFill>
              </a:rPr>
              <a:t>Knockout, Backbone,  Ember, Angular</a:t>
            </a:r>
          </a:p>
          <a:p>
            <a:r>
              <a:rPr lang="en-US" dirty="0" smtClean="0">
                <a:solidFill>
                  <a:schemeClr val="bg1">
                    <a:lumMod val="65000"/>
                    <a:lumOff val="35000"/>
                  </a:schemeClr>
                </a:solidFill>
              </a:rPr>
              <a:t>And many more…</a:t>
            </a:r>
          </a:p>
          <a:p>
            <a:r>
              <a:rPr lang="en-US" dirty="0" smtClean="0">
                <a:solidFill>
                  <a:schemeClr val="bg1">
                    <a:lumMod val="65000"/>
                    <a:lumOff val="35000"/>
                  </a:schemeClr>
                </a:solidFill>
              </a:rPr>
              <a:t>We will focus on </a:t>
            </a:r>
            <a:r>
              <a:rPr lang="en-US" dirty="0" err="1" smtClean="0">
                <a:solidFill>
                  <a:schemeClr val="bg1">
                    <a:lumMod val="65000"/>
                    <a:lumOff val="35000"/>
                  </a:schemeClr>
                </a:solidFill>
              </a:rPr>
              <a:t>jQuery</a:t>
            </a:r>
            <a:endParaRPr lang="en-US" dirty="0" smtClean="0">
              <a:solidFill>
                <a:schemeClr val="bg1">
                  <a:lumMod val="65000"/>
                  <a:lumOff val="35000"/>
                </a:schemeClr>
              </a:solidFill>
            </a:endParaRPr>
          </a:p>
          <a:p>
            <a:endParaRPr lang="en-US" dirty="0">
              <a:solidFill>
                <a:schemeClr val="bg1">
                  <a:lumMod val="65000"/>
                  <a:lumOff val="35000"/>
                </a:schemeClr>
              </a:solidFill>
            </a:endParaRPr>
          </a:p>
        </p:txBody>
      </p:sp>
    </p:spTree>
    <p:extLst>
      <p:ext uri="{BB962C8B-B14F-4D97-AF65-F5344CB8AC3E}">
        <p14:creationId xmlns:p14="http://schemas.microsoft.com/office/powerpoint/2010/main" val="3232813529"/>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Canvas</a:t>
            </a:r>
            <a:endParaRPr lang="en-US" dirty="0">
              <a:solidFill>
                <a:schemeClr val="bg1"/>
              </a:solidFill>
            </a:endParaRPr>
          </a:p>
        </p:txBody>
      </p:sp>
      <p:sp>
        <p:nvSpPr>
          <p:cNvPr id="3" name="Text Placeholder 2"/>
          <p:cNvSpPr>
            <a:spLocks noGrp="1"/>
          </p:cNvSpPr>
          <p:nvPr>
            <p:ph type="body" sz="quarter" idx="10"/>
          </p:nvPr>
        </p:nvSpPr>
        <p:spPr>
          <a:xfrm>
            <a:off x="609600" y="1273683"/>
            <a:ext cx="7924800" cy="4438138"/>
          </a:xfrm>
        </p:spPr>
        <p:txBody>
          <a:bodyPr>
            <a:normAutofit/>
          </a:bodyPr>
          <a:lstStyle/>
          <a:p>
            <a:r>
              <a:rPr lang="en-US" dirty="0" smtClean="0">
                <a:solidFill>
                  <a:schemeClr val="bg1">
                    <a:lumMod val="65000"/>
                    <a:lumOff val="35000"/>
                  </a:schemeClr>
                </a:solidFill>
              </a:rPr>
              <a:t>Draw stuff…</a:t>
            </a:r>
          </a:p>
          <a:p>
            <a:r>
              <a:rPr lang="en-US" dirty="0" smtClean="0">
                <a:solidFill>
                  <a:schemeClr val="bg1">
                    <a:lumMod val="65000"/>
                    <a:lumOff val="35000"/>
                  </a:schemeClr>
                </a:solidFill>
              </a:rPr>
              <a:t>Example</a:t>
            </a:r>
          </a:p>
          <a:p>
            <a:pPr marL="517525" lvl="1" indent="0">
              <a:buNone/>
            </a:pPr>
            <a:r>
              <a:rPr lang="en-US" sz="1200" dirty="0">
                <a:solidFill>
                  <a:schemeClr val="bg1">
                    <a:lumMod val="75000"/>
                    <a:lumOff val="25000"/>
                  </a:schemeClr>
                </a:solidFill>
              </a:rPr>
              <a:t>&lt;!DOCTYPE HTML</a:t>
            </a:r>
            <a:r>
              <a:rPr lang="en-US" sz="1200" dirty="0" smtClean="0">
                <a:solidFill>
                  <a:schemeClr val="bg1">
                    <a:lumMod val="75000"/>
                    <a:lumOff val="25000"/>
                  </a:schemeClr>
                </a:solidFill>
              </a:rPr>
              <a:t>&gt;</a:t>
            </a:r>
          </a:p>
          <a:p>
            <a:pPr marL="517525" lvl="1" indent="0">
              <a:buNone/>
            </a:pPr>
            <a:r>
              <a:rPr lang="en-US" sz="1200" dirty="0" smtClean="0">
                <a:solidFill>
                  <a:schemeClr val="bg1">
                    <a:lumMod val="75000"/>
                    <a:lumOff val="25000"/>
                  </a:schemeClr>
                </a:solidFill>
              </a:rPr>
              <a:t>&lt;</a:t>
            </a:r>
            <a:r>
              <a:rPr lang="en-US" sz="1200" dirty="0">
                <a:solidFill>
                  <a:schemeClr val="bg1">
                    <a:lumMod val="75000"/>
                    <a:lumOff val="25000"/>
                  </a:schemeClr>
                </a:solidFill>
              </a:rPr>
              <a:t>html&gt;</a:t>
            </a:r>
          </a:p>
          <a:p>
            <a:pPr marL="862013" lvl="2" indent="0">
              <a:buNone/>
            </a:pPr>
            <a:r>
              <a:rPr lang="en-US" sz="1200" dirty="0">
                <a:solidFill>
                  <a:schemeClr val="bg1">
                    <a:lumMod val="75000"/>
                    <a:lumOff val="25000"/>
                  </a:schemeClr>
                </a:solidFill>
              </a:rPr>
              <a:t>&lt;body&gt;</a:t>
            </a:r>
          </a:p>
          <a:p>
            <a:pPr marL="1208088" lvl="3" indent="0">
              <a:buNone/>
            </a:pPr>
            <a:r>
              <a:rPr lang="en-US" sz="1200" dirty="0">
                <a:solidFill>
                  <a:schemeClr val="bg1">
                    <a:lumMod val="75000"/>
                    <a:lumOff val="25000"/>
                  </a:schemeClr>
                </a:solidFill>
              </a:rPr>
              <a:t>&lt;canvas id="</a:t>
            </a:r>
            <a:r>
              <a:rPr lang="en-US" sz="1200" dirty="0" err="1">
                <a:solidFill>
                  <a:schemeClr val="bg1">
                    <a:lumMod val="75000"/>
                    <a:lumOff val="25000"/>
                  </a:schemeClr>
                </a:solidFill>
              </a:rPr>
              <a:t>myCanvas</a:t>
            </a:r>
            <a:r>
              <a:rPr lang="en-US" sz="1200" dirty="0">
                <a:solidFill>
                  <a:schemeClr val="bg1">
                    <a:lumMod val="75000"/>
                    <a:lumOff val="25000"/>
                  </a:schemeClr>
                </a:solidFill>
              </a:rPr>
              <a:t>"&gt;Your browser does not support the </a:t>
            </a:r>
            <a:r>
              <a:rPr lang="en-US" sz="1200" dirty="0" smtClean="0">
                <a:solidFill>
                  <a:schemeClr val="bg1">
                    <a:lumMod val="75000"/>
                    <a:lumOff val="25000"/>
                  </a:schemeClr>
                </a:solidFill>
              </a:rPr>
              <a:t>canvas tag</a:t>
            </a:r>
            <a:r>
              <a:rPr lang="en-US" sz="1200" dirty="0">
                <a:solidFill>
                  <a:schemeClr val="bg1">
                    <a:lumMod val="75000"/>
                    <a:lumOff val="25000"/>
                  </a:schemeClr>
                </a:solidFill>
              </a:rPr>
              <a:t>.&lt;/canvas&gt;</a:t>
            </a:r>
          </a:p>
          <a:p>
            <a:pPr marL="1208088" lvl="3" indent="0">
              <a:buNone/>
            </a:pPr>
            <a:r>
              <a:rPr lang="en-US" sz="1200" dirty="0">
                <a:solidFill>
                  <a:schemeClr val="bg1">
                    <a:lumMod val="75000"/>
                    <a:lumOff val="25000"/>
                  </a:schemeClr>
                </a:solidFill>
              </a:rPr>
              <a:t>&lt;script type="text/</a:t>
            </a:r>
            <a:r>
              <a:rPr lang="en-US" sz="1200" dirty="0" err="1">
                <a:solidFill>
                  <a:schemeClr val="bg1">
                    <a:lumMod val="75000"/>
                    <a:lumOff val="25000"/>
                  </a:schemeClr>
                </a:solidFill>
              </a:rPr>
              <a:t>javascript</a:t>
            </a:r>
            <a:r>
              <a:rPr lang="en-US" sz="1200" dirty="0">
                <a:solidFill>
                  <a:schemeClr val="bg1">
                    <a:lumMod val="75000"/>
                    <a:lumOff val="25000"/>
                  </a:schemeClr>
                </a:solidFill>
              </a:rPr>
              <a:t>"&gt;</a:t>
            </a:r>
          </a:p>
          <a:p>
            <a:pPr marL="1544638" lvl="4" indent="0">
              <a:buNone/>
            </a:pPr>
            <a:r>
              <a:rPr lang="en-US" sz="1200" dirty="0" err="1">
                <a:solidFill>
                  <a:schemeClr val="bg1">
                    <a:lumMod val="75000"/>
                    <a:lumOff val="25000"/>
                  </a:schemeClr>
                </a:solidFill>
              </a:rPr>
              <a:t>var</a:t>
            </a:r>
            <a:r>
              <a:rPr lang="en-US" sz="1200" dirty="0">
                <a:solidFill>
                  <a:schemeClr val="bg1">
                    <a:lumMod val="75000"/>
                    <a:lumOff val="25000"/>
                  </a:schemeClr>
                </a:solidFill>
              </a:rPr>
              <a:t> canvas = </a:t>
            </a:r>
            <a:r>
              <a:rPr lang="en-US" sz="1200" dirty="0" err="1">
                <a:solidFill>
                  <a:schemeClr val="bg1">
                    <a:lumMod val="75000"/>
                    <a:lumOff val="25000"/>
                  </a:schemeClr>
                </a:solidFill>
              </a:rPr>
              <a:t>document.getElementById</a:t>
            </a:r>
            <a:r>
              <a:rPr lang="en-US" sz="1200" dirty="0">
                <a:solidFill>
                  <a:schemeClr val="bg1">
                    <a:lumMod val="75000"/>
                    <a:lumOff val="25000"/>
                  </a:schemeClr>
                </a:solidFill>
              </a:rPr>
              <a:t>('</a:t>
            </a:r>
            <a:r>
              <a:rPr lang="en-US" sz="1200" dirty="0" err="1">
                <a:solidFill>
                  <a:schemeClr val="bg1">
                    <a:lumMod val="75000"/>
                    <a:lumOff val="25000"/>
                  </a:schemeClr>
                </a:solidFill>
              </a:rPr>
              <a:t>myCanvas</a:t>
            </a:r>
            <a:r>
              <a:rPr lang="en-US" sz="1200" dirty="0">
                <a:solidFill>
                  <a:schemeClr val="bg1">
                    <a:lumMod val="75000"/>
                    <a:lumOff val="25000"/>
                  </a:schemeClr>
                </a:solidFill>
              </a:rPr>
              <a:t>');</a:t>
            </a:r>
          </a:p>
          <a:p>
            <a:pPr marL="1544638" lvl="4" indent="0">
              <a:buNone/>
            </a:pPr>
            <a:r>
              <a:rPr lang="en-US" sz="1200" dirty="0" err="1">
                <a:solidFill>
                  <a:schemeClr val="bg1">
                    <a:lumMod val="75000"/>
                    <a:lumOff val="25000"/>
                  </a:schemeClr>
                </a:solidFill>
              </a:rPr>
              <a:t>var</a:t>
            </a:r>
            <a:r>
              <a:rPr lang="en-US" sz="1200" dirty="0">
                <a:solidFill>
                  <a:schemeClr val="bg1">
                    <a:lumMod val="75000"/>
                    <a:lumOff val="25000"/>
                  </a:schemeClr>
                </a:solidFill>
              </a:rPr>
              <a:t> </a:t>
            </a:r>
            <a:r>
              <a:rPr lang="en-US" sz="1200" dirty="0" err="1">
                <a:solidFill>
                  <a:schemeClr val="bg1">
                    <a:lumMod val="75000"/>
                    <a:lumOff val="25000"/>
                  </a:schemeClr>
                </a:solidFill>
              </a:rPr>
              <a:t>ctx</a:t>
            </a:r>
            <a:r>
              <a:rPr lang="en-US" sz="1200" dirty="0">
                <a:solidFill>
                  <a:schemeClr val="bg1">
                    <a:lumMod val="75000"/>
                    <a:lumOff val="25000"/>
                  </a:schemeClr>
                </a:solidFill>
              </a:rPr>
              <a:t> = </a:t>
            </a:r>
            <a:r>
              <a:rPr lang="en-US" sz="1200" dirty="0" err="1">
                <a:solidFill>
                  <a:schemeClr val="bg1">
                    <a:lumMod val="75000"/>
                    <a:lumOff val="25000"/>
                  </a:schemeClr>
                </a:solidFill>
              </a:rPr>
              <a:t>canvas.getContext</a:t>
            </a:r>
            <a:r>
              <a:rPr lang="en-US" sz="1200" dirty="0">
                <a:solidFill>
                  <a:schemeClr val="bg1">
                    <a:lumMod val="75000"/>
                    <a:lumOff val="25000"/>
                  </a:schemeClr>
                </a:solidFill>
              </a:rPr>
              <a:t>('2d');</a:t>
            </a:r>
          </a:p>
          <a:p>
            <a:pPr marL="1544638" lvl="4" indent="0">
              <a:buNone/>
            </a:pPr>
            <a:r>
              <a:rPr lang="en-US" sz="1200" dirty="0">
                <a:solidFill>
                  <a:schemeClr val="bg1">
                    <a:lumMod val="75000"/>
                    <a:lumOff val="25000"/>
                  </a:schemeClr>
                </a:solidFill>
              </a:rPr>
              <a:t>// Draw blue rectangle</a:t>
            </a:r>
          </a:p>
          <a:p>
            <a:pPr marL="1544638" lvl="4" indent="0">
              <a:buNone/>
            </a:pPr>
            <a:r>
              <a:rPr lang="en-US" sz="1200" dirty="0" err="1">
                <a:solidFill>
                  <a:schemeClr val="bg1">
                    <a:lumMod val="75000"/>
                    <a:lumOff val="25000"/>
                  </a:schemeClr>
                </a:solidFill>
              </a:rPr>
              <a:t>ctx.fillStyle</a:t>
            </a:r>
            <a:r>
              <a:rPr lang="en-US" sz="1200" dirty="0">
                <a:solidFill>
                  <a:schemeClr val="bg1">
                    <a:lumMod val="75000"/>
                    <a:lumOff val="25000"/>
                  </a:schemeClr>
                </a:solidFill>
              </a:rPr>
              <a:t> = '#0065BD</a:t>
            </a:r>
            <a:r>
              <a:rPr lang="en-US" sz="1200" dirty="0" smtClean="0">
                <a:solidFill>
                  <a:schemeClr val="bg1">
                    <a:lumMod val="75000"/>
                    <a:lumOff val="25000"/>
                  </a:schemeClr>
                </a:solidFill>
              </a:rPr>
              <a:t>'; </a:t>
            </a:r>
            <a:r>
              <a:rPr lang="en-US" sz="1200" dirty="0" err="1" smtClean="0">
                <a:solidFill>
                  <a:schemeClr val="bg1">
                    <a:lumMod val="75000"/>
                    <a:lumOff val="25000"/>
                  </a:schemeClr>
                </a:solidFill>
              </a:rPr>
              <a:t>ctx.fillRect</a:t>
            </a:r>
            <a:r>
              <a:rPr lang="en-US" sz="1200" dirty="0" smtClean="0">
                <a:solidFill>
                  <a:schemeClr val="bg1">
                    <a:lumMod val="75000"/>
                    <a:lumOff val="25000"/>
                  </a:schemeClr>
                </a:solidFill>
              </a:rPr>
              <a:t>(0</a:t>
            </a:r>
            <a:r>
              <a:rPr lang="en-US" sz="1200" dirty="0">
                <a:solidFill>
                  <a:schemeClr val="bg1">
                    <a:lumMod val="75000"/>
                    <a:lumOff val="25000"/>
                  </a:schemeClr>
                </a:solidFill>
              </a:rPr>
              <a:t>, 0, 125, 75);</a:t>
            </a:r>
          </a:p>
          <a:p>
            <a:pPr marL="1544638" lvl="4" indent="0">
              <a:buNone/>
            </a:pPr>
            <a:r>
              <a:rPr lang="en-US" sz="1200" dirty="0">
                <a:solidFill>
                  <a:schemeClr val="bg1">
                    <a:lumMod val="75000"/>
                    <a:lumOff val="25000"/>
                  </a:schemeClr>
                </a:solidFill>
              </a:rPr>
              <a:t>// Draw white X</a:t>
            </a:r>
          </a:p>
          <a:p>
            <a:pPr marL="1544638" lvl="4" indent="0">
              <a:buNone/>
            </a:pPr>
            <a:r>
              <a:rPr lang="en-US" sz="1200" dirty="0" err="1">
                <a:solidFill>
                  <a:schemeClr val="bg1">
                    <a:lumMod val="75000"/>
                    <a:lumOff val="25000"/>
                  </a:schemeClr>
                </a:solidFill>
              </a:rPr>
              <a:t>ctx.beginPath</a:t>
            </a:r>
            <a:r>
              <a:rPr lang="en-US" sz="1200" dirty="0" smtClean="0">
                <a:solidFill>
                  <a:schemeClr val="bg1">
                    <a:lumMod val="75000"/>
                    <a:lumOff val="25000"/>
                  </a:schemeClr>
                </a:solidFill>
              </a:rPr>
              <a:t>(); </a:t>
            </a:r>
            <a:r>
              <a:rPr lang="en-US" sz="1200" dirty="0" err="1" smtClean="0">
                <a:solidFill>
                  <a:schemeClr val="bg1">
                    <a:lumMod val="75000"/>
                    <a:lumOff val="25000"/>
                  </a:schemeClr>
                </a:solidFill>
              </a:rPr>
              <a:t>ctx.lineWidth</a:t>
            </a:r>
            <a:r>
              <a:rPr lang="en-US" sz="1200" dirty="0" smtClean="0">
                <a:solidFill>
                  <a:schemeClr val="bg1">
                    <a:lumMod val="75000"/>
                    <a:lumOff val="25000"/>
                  </a:schemeClr>
                </a:solidFill>
              </a:rPr>
              <a:t> </a:t>
            </a:r>
            <a:r>
              <a:rPr lang="en-US" sz="1200" dirty="0">
                <a:solidFill>
                  <a:schemeClr val="bg1">
                    <a:lumMod val="75000"/>
                    <a:lumOff val="25000"/>
                  </a:schemeClr>
                </a:solidFill>
              </a:rPr>
              <a:t>= "15</a:t>
            </a:r>
            <a:r>
              <a:rPr lang="en-US" sz="1200" dirty="0" smtClean="0">
                <a:solidFill>
                  <a:schemeClr val="bg1">
                    <a:lumMod val="75000"/>
                    <a:lumOff val="25000"/>
                  </a:schemeClr>
                </a:solidFill>
              </a:rPr>
              <a:t>"; </a:t>
            </a:r>
            <a:r>
              <a:rPr lang="en-US" sz="1200" dirty="0" err="1" smtClean="0">
                <a:solidFill>
                  <a:schemeClr val="bg1">
                    <a:lumMod val="75000"/>
                    <a:lumOff val="25000"/>
                  </a:schemeClr>
                </a:solidFill>
              </a:rPr>
              <a:t>ctx.strokeStyle</a:t>
            </a:r>
            <a:r>
              <a:rPr lang="en-US" sz="1200" dirty="0" smtClean="0">
                <a:solidFill>
                  <a:schemeClr val="bg1">
                    <a:lumMod val="75000"/>
                    <a:lumOff val="25000"/>
                  </a:schemeClr>
                </a:solidFill>
              </a:rPr>
              <a:t> </a:t>
            </a:r>
            <a:r>
              <a:rPr lang="en-US" sz="1200" dirty="0">
                <a:solidFill>
                  <a:schemeClr val="bg1">
                    <a:lumMod val="75000"/>
                    <a:lumOff val="25000"/>
                  </a:schemeClr>
                </a:solidFill>
              </a:rPr>
              <a:t>= "white";</a:t>
            </a:r>
          </a:p>
          <a:p>
            <a:pPr marL="1544638" lvl="4" indent="0">
              <a:buNone/>
            </a:pPr>
            <a:r>
              <a:rPr lang="en-US" sz="1200" dirty="0" err="1">
                <a:solidFill>
                  <a:schemeClr val="bg1">
                    <a:lumMod val="75000"/>
                    <a:lumOff val="25000"/>
                  </a:schemeClr>
                </a:solidFill>
              </a:rPr>
              <a:t>ctx.moveTo</a:t>
            </a:r>
            <a:r>
              <a:rPr lang="en-US" sz="1200" dirty="0">
                <a:solidFill>
                  <a:schemeClr val="bg1">
                    <a:lumMod val="75000"/>
                    <a:lumOff val="25000"/>
                  </a:schemeClr>
                </a:solidFill>
              </a:rPr>
              <a:t>(0, 0</a:t>
            </a:r>
            <a:r>
              <a:rPr lang="en-US" sz="1200" dirty="0" smtClean="0">
                <a:solidFill>
                  <a:schemeClr val="bg1">
                    <a:lumMod val="75000"/>
                    <a:lumOff val="25000"/>
                  </a:schemeClr>
                </a:solidFill>
              </a:rPr>
              <a:t>); </a:t>
            </a:r>
            <a:r>
              <a:rPr lang="en-US" sz="1200" dirty="0" err="1" smtClean="0">
                <a:solidFill>
                  <a:schemeClr val="bg1">
                    <a:lumMod val="75000"/>
                    <a:lumOff val="25000"/>
                  </a:schemeClr>
                </a:solidFill>
              </a:rPr>
              <a:t>ctx.lineTo</a:t>
            </a:r>
            <a:r>
              <a:rPr lang="en-US" sz="1200" dirty="0" smtClean="0">
                <a:solidFill>
                  <a:schemeClr val="bg1">
                    <a:lumMod val="75000"/>
                    <a:lumOff val="25000"/>
                  </a:schemeClr>
                </a:solidFill>
              </a:rPr>
              <a:t>(125</a:t>
            </a:r>
            <a:r>
              <a:rPr lang="en-US" sz="1200" dirty="0">
                <a:solidFill>
                  <a:schemeClr val="bg1">
                    <a:lumMod val="75000"/>
                    <a:lumOff val="25000"/>
                  </a:schemeClr>
                </a:solidFill>
              </a:rPr>
              <a:t>, 75);</a:t>
            </a:r>
          </a:p>
          <a:p>
            <a:pPr marL="1544638" lvl="4" indent="0">
              <a:buNone/>
            </a:pPr>
            <a:r>
              <a:rPr lang="en-US" sz="1200" dirty="0" err="1">
                <a:solidFill>
                  <a:schemeClr val="bg1">
                    <a:lumMod val="75000"/>
                    <a:lumOff val="25000"/>
                  </a:schemeClr>
                </a:solidFill>
              </a:rPr>
              <a:t>ctx.moveTo</a:t>
            </a:r>
            <a:r>
              <a:rPr lang="en-US" sz="1200" dirty="0">
                <a:solidFill>
                  <a:schemeClr val="bg1">
                    <a:lumMod val="75000"/>
                    <a:lumOff val="25000"/>
                  </a:schemeClr>
                </a:solidFill>
              </a:rPr>
              <a:t>(125, 0</a:t>
            </a:r>
            <a:r>
              <a:rPr lang="en-US" sz="1200" dirty="0" smtClean="0">
                <a:solidFill>
                  <a:schemeClr val="bg1">
                    <a:lumMod val="75000"/>
                    <a:lumOff val="25000"/>
                  </a:schemeClr>
                </a:solidFill>
              </a:rPr>
              <a:t>); </a:t>
            </a:r>
            <a:r>
              <a:rPr lang="en-US" sz="1200" dirty="0" err="1" smtClean="0">
                <a:solidFill>
                  <a:schemeClr val="bg1">
                    <a:lumMod val="75000"/>
                    <a:lumOff val="25000"/>
                  </a:schemeClr>
                </a:solidFill>
              </a:rPr>
              <a:t>ctx.lineTo</a:t>
            </a:r>
            <a:r>
              <a:rPr lang="en-US" sz="1200" dirty="0" smtClean="0">
                <a:solidFill>
                  <a:schemeClr val="bg1">
                    <a:lumMod val="75000"/>
                    <a:lumOff val="25000"/>
                  </a:schemeClr>
                </a:solidFill>
              </a:rPr>
              <a:t>(0</a:t>
            </a:r>
            <a:r>
              <a:rPr lang="en-US" sz="1200" dirty="0">
                <a:solidFill>
                  <a:schemeClr val="bg1">
                    <a:lumMod val="75000"/>
                    <a:lumOff val="25000"/>
                  </a:schemeClr>
                </a:solidFill>
              </a:rPr>
              <a:t>, 75);</a:t>
            </a:r>
          </a:p>
          <a:p>
            <a:pPr marL="1544638" lvl="4" indent="0">
              <a:buNone/>
            </a:pPr>
            <a:r>
              <a:rPr lang="en-US" sz="1200" dirty="0" err="1">
                <a:solidFill>
                  <a:schemeClr val="bg1">
                    <a:lumMod val="75000"/>
                    <a:lumOff val="25000"/>
                  </a:schemeClr>
                </a:solidFill>
              </a:rPr>
              <a:t>ctx.stroke</a:t>
            </a:r>
            <a:r>
              <a:rPr lang="en-US" sz="1200" dirty="0" smtClean="0">
                <a:solidFill>
                  <a:schemeClr val="bg1">
                    <a:lumMod val="75000"/>
                    <a:lumOff val="25000"/>
                  </a:schemeClr>
                </a:solidFill>
              </a:rPr>
              <a:t>(); </a:t>
            </a:r>
          </a:p>
          <a:p>
            <a:pPr marL="1208088" lvl="3" indent="0">
              <a:buNone/>
            </a:pPr>
            <a:r>
              <a:rPr lang="en-US" sz="1200" dirty="0" smtClean="0">
                <a:solidFill>
                  <a:schemeClr val="bg1">
                    <a:lumMod val="75000"/>
                    <a:lumOff val="25000"/>
                  </a:schemeClr>
                </a:solidFill>
              </a:rPr>
              <a:t>&lt;/</a:t>
            </a:r>
            <a:r>
              <a:rPr lang="en-US" sz="1200" dirty="0">
                <a:solidFill>
                  <a:schemeClr val="bg1">
                    <a:lumMod val="75000"/>
                    <a:lumOff val="25000"/>
                  </a:schemeClr>
                </a:solidFill>
              </a:rPr>
              <a:t>script&gt;</a:t>
            </a:r>
          </a:p>
          <a:p>
            <a:pPr marL="862013" lvl="2" indent="0">
              <a:buNone/>
            </a:pPr>
            <a:r>
              <a:rPr lang="en-US" sz="1200" dirty="0">
                <a:solidFill>
                  <a:schemeClr val="bg1">
                    <a:lumMod val="75000"/>
                    <a:lumOff val="25000"/>
                  </a:schemeClr>
                </a:solidFill>
              </a:rPr>
              <a:t>&lt;/body&gt;</a:t>
            </a:r>
          </a:p>
          <a:p>
            <a:pPr marL="517525" lvl="1" indent="0">
              <a:buNone/>
            </a:pPr>
            <a:r>
              <a:rPr lang="en-US" sz="1200" dirty="0">
                <a:solidFill>
                  <a:schemeClr val="bg1">
                    <a:lumMod val="75000"/>
                    <a:lumOff val="25000"/>
                  </a:schemeClr>
                </a:solidFill>
              </a:rPr>
              <a:t>&lt;/html&gt;</a:t>
            </a:r>
            <a:endParaRPr lang="en-US" sz="1200" dirty="0" smtClean="0">
              <a:solidFill>
                <a:schemeClr val="bg1">
                  <a:lumMod val="75000"/>
                  <a:lumOff val="25000"/>
                </a:schemeClr>
              </a:solidFill>
            </a:endParaRPr>
          </a:p>
        </p:txBody>
      </p:sp>
    </p:spTree>
    <p:extLst>
      <p:ext uri="{BB962C8B-B14F-4D97-AF65-F5344CB8AC3E}">
        <p14:creationId xmlns:p14="http://schemas.microsoft.com/office/powerpoint/2010/main" val="3301901859"/>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References</a:t>
            </a:r>
            <a:endParaRPr lang="en-US" dirty="0">
              <a:solidFill>
                <a:schemeClr val="bg1"/>
              </a:solidFill>
            </a:endParaRPr>
          </a:p>
        </p:txBody>
      </p:sp>
      <p:sp>
        <p:nvSpPr>
          <p:cNvPr id="3" name="Text Placeholder 2"/>
          <p:cNvSpPr>
            <a:spLocks noGrp="1"/>
          </p:cNvSpPr>
          <p:nvPr>
            <p:ph type="body" sz="quarter" idx="10"/>
          </p:nvPr>
        </p:nvSpPr>
        <p:spPr>
          <a:xfrm>
            <a:off x="609600" y="1273683"/>
            <a:ext cx="7924800" cy="4776692"/>
          </a:xfrm>
        </p:spPr>
        <p:txBody>
          <a:bodyPr/>
          <a:lstStyle/>
          <a:p>
            <a:r>
              <a:rPr lang="en-US" dirty="0" smtClean="0">
                <a:solidFill>
                  <a:schemeClr val="bg1">
                    <a:lumMod val="65000"/>
                    <a:lumOff val="35000"/>
                  </a:schemeClr>
                </a:solidFill>
                <a:hlinkClick r:id="rId2"/>
              </a:rPr>
              <a:t>http://en.wikipedia.org</a:t>
            </a:r>
            <a:endParaRPr lang="en-US" dirty="0" smtClean="0">
              <a:solidFill>
                <a:schemeClr val="bg1">
                  <a:lumMod val="65000"/>
                  <a:lumOff val="35000"/>
                </a:schemeClr>
              </a:solidFill>
            </a:endParaRPr>
          </a:p>
          <a:p>
            <a:r>
              <a:rPr lang="en-US" dirty="0">
                <a:solidFill>
                  <a:schemeClr val="bg1">
                    <a:lumMod val="65000"/>
                    <a:lumOff val="35000"/>
                  </a:schemeClr>
                </a:solidFill>
                <a:hlinkClick r:id="rId3"/>
              </a:rPr>
              <a:t>http://</a:t>
            </a:r>
            <a:r>
              <a:rPr lang="en-US" dirty="0" smtClean="0">
                <a:solidFill>
                  <a:schemeClr val="bg1">
                    <a:lumMod val="65000"/>
                    <a:lumOff val="35000"/>
                  </a:schemeClr>
                </a:solidFill>
                <a:hlinkClick r:id="rId3"/>
              </a:rPr>
              <a:t>www.w3c.org/</a:t>
            </a:r>
            <a:endParaRPr lang="en-US" dirty="0" smtClean="0">
              <a:solidFill>
                <a:schemeClr val="bg1">
                  <a:lumMod val="65000"/>
                  <a:lumOff val="35000"/>
                </a:schemeClr>
              </a:solidFill>
            </a:endParaRPr>
          </a:p>
          <a:p>
            <a:r>
              <a:rPr lang="en-US" dirty="0">
                <a:solidFill>
                  <a:schemeClr val="bg1">
                    <a:lumMod val="65000"/>
                    <a:lumOff val="35000"/>
                  </a:schemeClr>
                </a:solidFill>
                <a:hlinkClick r:id="rId4"/>
              </a:rPr>
              <a:t>http://www.whatwg.org</a:t>
            </a:r>
            <a:r>
              <a:rPr lang="en-US" dirty="0" smtClean="0">
                <a:solidFill>
                  <a:schemeClr val="bg1">
                    <a:lumMod val="65000"/>
                    <a:lumOff val="35000"/>
                  </a:schemeClr>
                </a:solidFill>
                <a:hlinkClick r:id="rId4"/>
              </a:rPr>
              <a:t>/</a:t>
            </a:r>
            <a:endParaRPr lang="en-US" dirty="0" smtClean="0">
              <a:solidFill>
                <a:schemeClr val="bg1">
                  <a:lumMod val="65000"/>
                  <a:lumOff val="35000"/>
                </a:schemeClr>
              </a:solidFill>
            </a:endParaRPr>
          </a:p>
          <a:p>
            <a:r>
              <a:rPr lang="en-US" dirty="0" smtClean="0">
                <a:solidFill>
                  <a:schemeClr val="bg1">
                    <a:lumMod val="65000"/>
                    <a:lumOff val="35000"/>
                  </a:schemeClr>
                </a:solidFill>
                <a:hlinkClick r:id="rId5"/>
              </a:rPr>
              <a:t>http://html5test.com</a:t>
            </a:r>
            <a:endParaRPr lang="en-US" dirty="0" smtClean="0">
              <a:solidFill>
                <a:schemeClr val="bg1">
                  <a:lumMod val="65000"/>
                  <a:lumOff val="35000"/>
                </a:schemeClr>
              </a:solidFill>
            </a:endParaRPr>
          </a:p>
          <a:p>
            <a:r>
              <a:rPr lang="en-US" dirty="0" smtClean="0">
                <a:solidFill>
                  <a:schemeClr val="bg1">
                    <a:lumMod val="65000"/>
                    <a:lumOff val="35000"/>
                  </a:schemeClr>
                </a:solidFill>
                <a:hlinkClick r:id="rId6"/>
              </a:rPr>
              <a:t>http://caniuse.com</a:t>
            </a:r>
            <a:endParaRPr lang="en-US" dirty="0" smtClean="0">
              <a:solidFill>
                <a:schemeClr val="bg1">
                  <a:lumMod val="65000"/>
                  <a:lumOff val="35000"/>
                </a:schemeClr>
              </a:solidFill>
            </a:endParaRPr>
          </a:p>
          <a:p>
            <a:r>
              <a:rPr lang="en-US" dirty="0" smtClean="0">
                <a:solidFill>
                  <a:schemeClr val="bg1">
                    <a:lumMod val="65000"/>
                    <a:lumOff val="35000"/>
                  </a:schemeClr>
                </a:solidFill>
                <a:hlinkClick r:id="rId7"/>
              </a:rPr>
              <a:t>http://modernizr.com</a:t>
            </a:r>
            <a:endParaRPr lang="en-US" dirty="0" smtClean="0">
              <a:solidFill>
                <a:schemeClr val="bg1">
                  <a:lumMod val="65000"/>
                  <a:lumOff val="35000"/>
                </a:schemeClr>
              </a:solidFill>
            </a:endParaRPr>
          </a:p>
          <a:p>
            <a:r>
              <a:rPr lang="en-US" dirty="0">
                <a:solidFill>
                  <a:schemeClr val="bg1">
                    <a:lumMod val="65000"/>
                    <a:lumOff val="35000"/>
                  </a:schemeClr>
                </a:solidFill>
                <a:hlinkClick r:id="rId8"/>
              </a:rPr>
              <a:t>http://jquery.com</a:t>
            </a:r>
            <a:r>
              <a:rPr lang="en-US" dirty="0" smtClean="0">
                <a:solidFill>
                  <a:schemeClr val="bg1">
                    <a:lumMod val="65000"/>
                    <a:lumOff val="35000"/>
                  </a:schemeClr>
                </a:solidFill>
                <a:hlinkClick r:id="rId8"/>
              </a:rPr>
              <a:t>/</a:t>
            </a:r>
            <a:endParaRPr lang="en-US" dirty="0" smtClean="0">
              <a:solidFill>
                <a:schemeClr val="bg1">
                  <a:lumMod val="65000"/>
                  <a:lumOff val="35000"/>
                </a:schemeClr>
              </a:solidFill>
            </a:endParaRPr>
          </a:p>
          <a:p>
            <a:r>
              <a:rPr lang="en-US" dirty="0">
                <a:solidFill>
                  <a:schemeClr val="bg1">
                    <a:lumMod val="65000"/>
                    <a:lumOff val="35000"/>
                  </a:schemeClr>
                </a:solidFill>
                <a:hlinkClick r:id="rId9"/>
              </a:rPr>
              <a:t>http://jquerymobile.com</a:t>
            </a:r>
            <a:r>
              <a:rPr lang="en-US" dirty="0" smtClean="0">
                <a:solidFill>
                  <a:schemeClr val="bg1">
                    <a:lumMod val="65000"/>
                    <a:lumOff val="35000"/>
                  </a:schemeClr>
                </a:solidFill>
                <a:hlinkClick r:id="rId9"/>
              </a:rPr>
              <a:t>/</a:t>
            </a:r>
            <a:endParaRPr lang="en-US" dirty="0" smtClean="0">
              <a:solidFill>
                <a:schemeClr val="bg1">
                  <a:lumMod val="65000"/>
                  <a:lumOff val="35000"/>
                </a:schemeClr>
              </a:solidFill>
            </a:endParaRPr>
          </a:p>
          <a:p>
            <a:r>
              <a:rPr lang="en-US" dirty="0">
                <a:solidFill>
                  <a:schemeClr val="bg1">
                    <a:lumMod val="65000"/>
                    <a:lumOff val="35000"/>
                  </a:schemeClr>
                </a:solidFill>
                <a:hlinkClick r:id="rId10"/>
              </a:rPr>
              <a:t>http://www.css3maker.com</a:t>
            </a:r>
            <a:r>
              <a:rPr lang="en-US" dirty="0" smtClean="0">
                <a:solidFill>
                  <a:schemeClr val="bg1">
                    <a:lumMod val="65000"/>
                    <a:lumOff val="35000"/>
                  </a:schemeClr>
                </a:solidFill>
                <a:hlinkClick r:id="rId10"/>
              </a:rPr>
              <a:t>/</a:t>
            </a:r>
            <a:endParaRPr lang="en-US" dirty="0" smtClean="0">
              <a:solidFill>
                <a:schemeClr val="bg1">
                  <a:lumMod val="65000"/>
                  <a:lumOff val="35000"/>
                </a:schemeClr>
              </a:solidFill>
            </a:endParaRPr>
          </a:p>
        </p:txBody>
      </p:sp>
    </p:spTree>
    <p:extLst>
      <p:ext uri="{BB962C8B-B14F-4D97-AF65-F5344CB8AC3E}">
        <p14:creationId xmlns:p14="http://schemas.microsoft.com/office/powerpoint/2010/main" val="2110510108"/>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media.netmagazine.futurecdn.net/files/imagecache/featured_main/articles/interview/2012/07/hickso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5486400"/>
            <a:ext cx="2190896" cy="119670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solidFill>
                  <a:schemeClr val="bg1"/>
                </a:solidFill>
              </a:rPr>
              <a:t>HTML</a:t>
            </a:r>
            <a:endParaRPr lang="en-US" dirty="0">
              <a:solidFill>
                <a:schemeClr val="bg1"/>
              </a:solidFill>
            </a:endParaRPr>
          </a:p>
        </p:txBody>
      </p:sp>
      <p:sp>
        <p:nvSpPr>
          <p:cNvPr id="3" name="Text Placeholder 2"/>
          <p:cNvSpPr>
            <a:spLocks noGrp="1"/>
          </p:cNvSpPr>
          <p:nvPr>
            <p:ph type="body" sz="quarter" idx="10"/>
          </p:nvPr>
        </p:nvSpPr>
        <p:spPr>
          <a:xfrm>
            <a:off x="609600" y="1273683"/>
            <a:ext cx="7924800" cy="4678204"/>
          </a:xfrm>
        </p:spPr>
        <p:txBody>
          <a:bodyPr>
            <a:normAutofit lnSpcReduction="10000"/>
          </a:bodyPr>
          <a:lstStyle/>
          <a:p>
            <a:r>
              <a:rPr lang="en-US" dirty="0" smtClean="0">
                <a:solidFill>
                  <a:schemeClr val="bg1">
                    <a:lumMod val="65000"/>
                    <a:lumOff val="35000"/>
                  </a:schemeClr>
                </a:solidFill>
              </a:rPr>
              <a:t>Invented by Tim Berners-Lee in 1989</a:t>
            </a:r>
          </a:p>
          <a:p>
            <a:r>
              <a:rPr lang="en-US" dirty="0" smtClean="0">
                <a:solidFill>
                  <a:schemeClr val="bg1">
                    <a:lumMod val="65000"/>
                    <a:lumOff val="35000"/>
                  </a:schemeClr>
                </a:solidFill>
              </a:rPr>
              <a:t>W3C formed in 1994</a:t>
            </a:r>
          </a:p>
          <a:p>
            <a:r>
              <a:rPr lang="en-US" dirty="0" smtClean="0">
                <a:solidFill>
                  <a:schemeClr val="bg1">
                    <a:lumMod val="65000"/>
                    <a:lumOff val="35000"/>
                  </a:schemeClr>
                </a:solidFill>
              </a:rPr>
              <a:t>WHATWG formed in 2004</a:t>
            </a:r>
          </a:p>
          <a:p>
            <a:r>
              <a:rPr lang="en-US" dirty="0" smtClean="0">
                <a:solidFill>
                  <a:schemeClr val="bg1">
                    <a:lumMod val="65000"/>
                    <a:lumOff val="35000"/>
                  </a:schemeClr>
                </a:solidFill>
              </a:rPr>
              <a:t>WHATWG takes a different path in 2006</a:t>
            </a:r>
          </a:p>
          <a:p>
            <a:r>
              <a:rPr lang="en-US" dirty="0" smtClean="0">
                <a:solidFill>
                  <a:schemeClr val="bg1">
                    <a:lumMod val="65000"/>
                    <a:lumOff val="35000"/>
                  </a:schemeClr>
                </a:solidFill>
              </a:rPr>
              <a:t>Tim regroups with WHATWG and W3C is re-chartered in 2007</a:t>
            </a:r>
          </a:p>
          <a:p>
            <a:r>
              <a:rPr lang="en-US" dirty="0" smtClean="0">
                <a:solidFill>
                  <a:schemeClr val="bg1">
                    <a:lumMod val="65000"/>
                    <a:lumOff val="35000"/>
                  </a:schemeClr>
                </a:solidFill>
              </a:rPr>
              <a:t>HTML 5 draft published in 2008</a:t>
            </a:r>
          </a:p>
          <a:p>
            <a:r>
              <a:rPr lang="en-US" dirty="0" smtClean="0">
                <a:solidFill>
                  <a:schemeClr val="bg1">
                    <a:lumMod val="65000"/>
                    <a:lumOff val="35000"/>
                  </a:schemeClr>
                </a:solidFill>
              </a:rPr>
              <a:t>HTML 5 spec released in May 2011 </a:t>
            </a:r>
          </a:p>
          <a:p>
            <a:r>
              <a:rPr lang="en-US" dirty="0" smtClean="0">
                <a:solidFill>
                  <a:schemeClr val="bg1">
                    <a:lumMod val="65000"/>
                    <a:lumOff val="35000"/>
                  </a:schemeClr>
                </a:solidFill>
              </a:rPr>
              <a:t>WHATWG splits again in July 2012 under direction from Ian </a:t>
            </a:r>
            <a:r>
              <a:rPr lang="en-US" dirty="0" err="1" smtClean="0">
                <a:solidFill>
                  <a:schemeClr val="bg1">
                    <a:lumMod val="65000"/>
                    <a:lumOff val="35000"/>
                  </a:schemeClr>
                </a:solidFill>
              </a:rPr>
              <a:t>Hickson</a:t>
            </a:r>
            <a:endParaRPr lang="en-US" dirty="0" smtClean="0">
              <a:solidFill>
                <a:schemeClr val="bg1">
                  <a:lumMod val="65000"/>
                  <a:lumOff val="35000"/>
                </a:schemeClr>
              </a:solidFill>
            </a:endParaRPr>
          </a:p>
        </p:txBody>
      </p:sp>
      <p:pic>
        <p:nvPicPr>
          <p:cNvPr id="4" name="Picture 2" descr="http://upload.wikimedia.org/wikipedia/commons/thumb/3/3a/Tim_Berners-Lee_closeup.jpg/220px-Tim_Berners-Lee_closeup.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7600" y="152399"/>
            <a:ext cx="1487746" cy="22316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941196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upload.wikimedia.org/wikipedia/commons/thumb/0/09/BEich.jpg/220px-BEich.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78605" y="152400"/>
            <a:ext cx="1512995" cy="1905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solidFill>
                  <a:schemeClr val="bg1"/>
                </a:solidFill>
              </a:rPr>
              <a:t>JavaScript </a:t>
            </a:r>
            <a:endParaRPr lang="en-US" dirty="0">
              <a:solidFill>
                <a:schemeClr val="bg1"/>
              </a:solidFill>
            </a:endParaRPr>
          </a:p>
        </p:txBody>
      </p:sp>
      <p:sp>
        <p:nvSpPr>
          <p:cNvPr id="3" name="Text Placeholder 2"/>
          <p:cNvSpPr>
            <a:spLocks noGrp="1"/>
          </p:cNvSpPr>
          <p:nvPr>
            <p:ph type="body" sz="quarter" idx="10"/>
          </p:nvPr>
        </p:nvSpPr>
        <p:spPr>
          <a:xfrm>
            <a:off x="609600" y="1273683"/>
            <a:ext cx="7924800" cy="4136517"/>
          </a:xfrm>
        </p:spPr>
        <p:txBody>
          <a:bodyPr>
            <a:normAutofit/>
          </a:bodyPr>
          <a:lstStyle/>
          <a:p>
            <a:r>
              <a:rPr lang="en-US" dirty="0" smtClean="0">
                <a:solidFill>
                  <a:schemeClr val="bg1">
                    <a:lumMod val="65000"/>
                    <a:lumOff val="35000"/>
                  </a:schemeClr>
                </a:solidFill>
              </a:rPr>
              <a:t>Invented by Brendan Eich as Mocha, </a:t>
            </a:r>
            <a:r>
              <a:rPr lang="en-US" dirty="0">
                <a:solidFill>
                  <a:schemeClr val="bg1">
                    <a:lumMod val="65000"/>
                    <a:lumOff val="35000"/>
                  </a:schemeClr>
                </a:solidFill>
              </a:rPr>
              <a:t> </a:t>
            </a:r>
            <a:r>
              <a:rPr lang="en-US" dirty="0" smtClean="0">
                <a:solidFill>
                  <a:schemeClr val="bg1">
                    <a:lumMod val="65000"/>
                    <a:lumOff val="35000"/>
                  </a:schemeClr>
                </a:solidFill>
              </a:rPr>
              <a:t>        Live Script in 1995 in mere 10 days</a:t>
            </a:r>
          </a:p>
          <a:p>
            <a:r>
              <a:rPr lang="en-US" dirty="0" smtClean="0">
                <a:solidFill>
                  <a:schemeClr val="bg1">
                    <a:lumMod val="65000"/>
                    <a:lumOff val="35000"/>
                  </a:schemeClr>
                </a:solidFill>
              </a:rPr>
              <a:t>Now CTO of Mozilla</a:t>
            </a:r>
          </a:p>
          <a:p>
            <a:r>
              <a:rPr lang="en-US" dirty="0" smtClean="0">
                <a:solidFill>
                  <a:schemeClr val="bg1">
                    <a:lumMod val="65000"/>
                    <a:lumOff val="35000"/>
                  </a:schemeClr>
                </a:solidFill>
              </a:rPr>
              <a:t>World most used programming language</a:t>
            </a:r>
          </a:p>
          <a:p>
            <a:r>
              <a:rPr lang="en-US" dirty="0" smtClean="0">
                <a:solidFill>
                  <a:schemeClr val="bg1">
                    <a:lumMod val="65000"/>
                    <a:lumOff val="35000"/>
                  </a:schemeClr>
                </a:solidFill>
              </a:rPr>
              <a:t>Is dynamic (runtime compilation)</a:t>
            </a:r>
          </a:p>
          <a:p>
            <a:r>
              <a:rPr lang="en-US" dirty="0" smtClean="0">
                <a:solidFill>
                  <a:schemeClr val="bg1">
                    <a:lumMod val="65000"/>
                    <a:lumOff val="35000"/>
                  </a:schemeClr>
                </a:solidFill>
              </a:rPr>
              <a:t>Weakly typed (implicit conversion) </a:t>
            </a:r>
          </a:p>
          <a:p>
            <a:r>
              <a:rPr lang="en-US" dirty="0" smtClean="0">
                <a:solidFill>
                  <a:schemeClr val="bg1">
                    <a:lumMod val="65000"/>
                    <a:lumOff val="35000"/>
                  </a:schemeClr>
                </a:solidFill>
              </a:rPr>
              <a:t>Prototype based</a:t>
            </a:r>
          </a:p>
          <a:p>
            <a:r>
              <a:rPr lang="en-US" dirty="0" smtClean="0">
                <a:solidFill>
                  <a:schemeClr val="bg1">
                    <a:lumMod val="65000"/>
                    <a:lumOff val="35000"/>
                  </a:schemeClr>
                </a:solidFill>
              </a:rPr>
              <a:t>Does that mean it is easy to learn… YES …</a:t>
            </a:r>
            <a:endParaRPr lang="en-US" dirty="0">
              <a:solidFill>
                <a:schemeClr val="bg1">
                  <a:lumMod val="65000"/>
                  <a:lumOff val="35000"/>
                </a:schemeClr>
              </a:solidFill>
            </a:endParaRPr>
          </a:p>
        </p:txBody>
      </p:sp>
      <p:pic>
        <p:nvPicPr>
          <p:cNvPr id="6"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5410200"/>
            <a:ext cx="1320166" cy="13201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415236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5385435"/>
            <a:ext cx="1760220" cy="1320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solidFill>
                  <a:schemeClr val="bg1"/>
                </a:solidFill>
              </a:rPr>
              <a:t>CSS </a:t>
            </a:r>
            <a:endParaRPr lang="en-US" dirty="0">
              <a:solidFill>
                <a:schemeClr val="bg1"/>
              </a:solidFill>
            </a:endParaRPr>
          </a:p>
        </p:txBody>
      </p:sp>
      <p:sp>
        <p:nvSpPr>
          <p:cNvPr id="3" name="Text Placeholder 2"/>
          <p:cNvSpPr>
            <a:spLocks noGrp="1"/>
          </p:cNvSpPr>
          <p:nvPr>
            <p:ph type="body" sz="quarter" idx="10"/>
          </p:nvPr>
        </p:nvSpPr>
        <p:spPr>
          <a:xfrm>
            <a:off x="609600" y="1273683"/>
            <a:ext cx="7924800" cy="3053144"/>
          </a:xfrm>
        </p:spPr>
        <p:txBody>
          <a:bodyPr>
            <a:normAutofit/>
          </a:bodyPr>
          <a:lstStyle/>
          <a:p>
            <a:r>
              <a:rPr lang="en-US" dirty="0" smtClean="0">
                <a:solidFill>
                  <a:schemeClr val="bg1">
                    <a:lumMod val="65000"/>
                    <a:lumOff val="35000"/>
                  </a:schemeClr>
                </a:solidFill>
              </a:rPr>
              <a:t>Invented by </a:t>
            </a:r>
            <a:r>
              <a:rPr lang="en-US" dirty="0" err="1" smtClean="0">
                <a:solidFill>
                  <a:schemeClr val="bg1">
                    <a:lumMod val="65000"/>
                    <a:lumOff val="35000"/>
                  </a:schemeClr>
                </a:solidFill>
              </a:rPr>
              <a:t>Hakon</a:t>
            </a:r>
            <a:r>
              <a:rPr lang="en-US" dirty="0" smtClean="0">
                <a:solidFill>
                  <a:schemeClr val="bg1">
                    <a:lumMod val="65000"/>
                    <a:lumOff val="35000"/>
                  </a:schemeClr>
                </a:solidFill>
              </a:rPr>
              <a:t> </a:t>
            </a:r>
            <a:r>
              <a:rPr lang="en-US" dirty="0" err="1" smtClean="0">
                <a:solidFill>
                  <a:schemeClr val="bg1">
                    <a:lumMod val="65000"/>
                    <a:lumOff val="35000"/>
                  </a:schemeClr>
                </a:solidFill>
              </a:rPr>
              <a:t>Wiem</a:t>
            </a:r>
            <a:r>
              <a:rPr lang="en-US" dirty="0" smtClean="0">
                <a:solidFill>
                  <a:schemeClr val="bg1">
                    <a:lumMod val="65000"/>
                    <a:lumOff val="35000"/>
                  </a:schemeClr>
                </a:solidFill>
              </a:rPr>
              <a:t> Lie in 1994</a:t>
            </a:r>
          </a:p>
          <a:p>
            <a:r>
              <a:rPr lang="en-US" dirty="0" smtClean="0">
                <a:solidFill>
                  <a:schemeClr val="bg1">
                    <a:lumMod val="65000"/>
                    <a:lumOff val="35000"/>
                  </a:schemeClr>
                </a:solidFill>
              </a:rPr>
              <a:t>Now CTO of Opera</a:t>
            </a:r>
          </a:p>
          <a:p>
            <a:r>
              <a:rPr lang="en-US" dirty="0" smtClean="0">
                <a:solidFill>
                  <a:schemeClr val="bg1">
                    <a:lumMod val="65000"/>
                    <a:lumOff val="35000"/>
                  </a:schemeClr>
                </a:solidFill>
              </a:rPr>
              <a:t>He also invented Web Fonts</a:t>
            </a:r>
          </a:p>
          <a:p>
            <a:r>
              <a:rPr lang="en-US" dirty="0" smtClean="0">
                <a:solidFill>
                  <a:schemeClr val="bg1">
                    <a:lumMod val="65000"/>
                    <a:lumOff val="35000"/>
                  </a:schemeClr>
                </a:solidFill>
              </a:rPr>
              <a:t>Has already proposed CSS4</a:t>
            </a:r>
          </a:p>
          <a:p>
            <a:r>
              <a:rPr lang="en-US" dirty="0" smtClean="0">
                <a:solidFill>
                  <a:schemeClr val="bg1">
                    <a:lumMod val="65000"/>
                    <a:lumOff val="35000"/>
                  </a:schemeClr>
                </a:solidFill>
              </a:rPr>
              <a:t>Idea was separation of content from presentation</a:t>
            </a:r>
          </a:p>
        </p:txBody>
      </p:sp>
      <p:pic>
        <p:nvPicPr>
          <p:cNvPr id="5" name="Picture 6" descr="http://upload.wikimedia.org/wikipedia/commons/thumb/9/96/H%C3%A5kon-Wium-Lie-2009-03.jpg/220px-H%C3%A5kon-Wium-Lie-2009-0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152400"/>
            <a:ext cx="1600200" cy="17893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0320468"/>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smtClean="0">
                <a:solidFill>
                  <a:schemeClr val="bg1"/>
                </a:solidFill>
              </a:rPr>
              <a:t>Important Links </a:t>
            </a:r>
            <a:endParaRPr lang="en-US" dirty="0">
              <a:solidFill>
                <a:schemeClr val="bg1"/>
              </a:solidFill>
            </a:endParaRPr>
          </a:p>
        </p:txBody>
      </p:sp>
      <p:sp>
        <p:nvSpPr>
          <p:cNvPr id="3" name="Text Placeholder 2"/>
          <p:cNvSpPr>
            <a:spLocks noGrp="1"/>
          </p:cNvSpPr>
          <p:nvPr>
            <p:ph type="body" sz="quarter" idx="10"/>
          </p:nvPr>
        </p:nvSpPr>
        <p:spPr>
          <a:xfrm>
            <a:off x="609600" y="1273683"/>
            <a:ext cx="7924800" cy="4669917"/>
          </a:xfrm>
        </p:spPr>
        <p:txBody>
          <a:bodyPr>
            <a:normAutofit/>
          </a:bodyPr>
          <a:lstStyle/>
          <a:p>
            <a:r>
              <a:rPr lang="en-US" dirty="0" smtClean="0">
                <a:solidFill>
                  <a:schemeClr val="bg1">
                    <a:lumMod val="65000"/>
                    <a:lumOff val="35000"/>
                  </a:schemeClr>
                </a:solidFill>
              </a:rPr>
              <a:t>All browsers do not support all HTML 5 features equally – what to do…</a:t>
            </a:r>
          </a:p>
          <a:p>
            <a:r>
              <a:rPr lang="en-US" dirty="0" smtClean="0">
                <a:solidFill>
                  <a:schemeClr val="bg1">
                    <a:lumMod val="65000"/>
                    <a:lumOff val="35000"/>
                  </a:schemeClr>
                </a:solidFill>
              </a:rPr>
              <a:t>Tools</a:t>
            </a:r>
          </a:p>
          <a:p>
            <a:pPr lvl="1"/>
            <a:r>
              <a:rPr lang="en-US" dirty="0" smtClean="0">
                <a:solidFill>
                  <a:schemeClr val="bg1">
                    <a:lumMod val="65000"/>
                    <a:lumOff val="35000"/>
                  </a:schemeClr>
                </a:solidFill>
                <a:hlinkClick r:id="rId2"/>
              </a:rPr>
              <a:t>http://www.caniuse.com</a:t>
            </a:r>
            <a:endParaRPr lang="en-US" dirty="0" smtClean="0">
              <a:solidFill>
                <a:schemeClr val="bg1">
                  <a:lumMod val="65000"/>
                  <a:lumOff val="35000"/>
                </a:schemeClr>
              </a:solidFill>
            </a:endParaRPr>
          </a:p>
          <a:p>
            <a:pPr lvl="1"/>
            <a:r>
              <a:rPr lang="en-US" dirty="0" smtClean="0">
                <a:solidFill>
                  <a:schemeClr val="bg1">
                    <a:lumMod val="65000"/>
                    <a:lumOff val="35000"/>
                  </a:schemeClr>
                </a:solidFill>
                <a:hlinkClick r:id="rId3"/>
              </a:rPr>
              <a:t>http://www.html5test.com</a:t>
            </a:r>
            <a:endParaRPr lang="en-US" dirty="0" smtClean="0">
              <a:solidFill>
                <a:schemeClr val="bg1">
                  <a:lumMod val="65000"/>
                  <a:lumOff val="35000"/>
                </a:schemeClr>
              </a:solidFill>
            </a:endParaRPr>
          </a:p>
          <a:p>
            <a:pPr lvl="1"/>
            <a:r>
              <a:rPr lang="en-US" dirty="0" smtClean="0">
                <a:solidFill>
                  <a:schemeClr val="bg1">
                    <a:lumMod val="65000"/>
                    <a:lumOff val="35000"/>
                  </a:schemeClr>
                </a:solidFill>
                <a:hlinkClick r:id="rId4"/>
              </a:rPr>
              <a:t>http://www.css3maker.com</a:t>
            </a:r>
            <a:endParaRPr lang="en-US" dirty="0" smtClean="0">
              <a:solidFill>
                <a:schemeClr val="bg1">
                  <a:lumMod val="65000"/>
                  <a:lumOff val="35000"/>
                </a:schemeClr>
              </a:solidFill>
            </a:endParaRPr>
          </a:p>
          <a:p>
            <a:pPr lvl="1"/>
            <a:r>
              <a:rPr lang="en-US" dirty="0">
                <a:solidFill>
                  <a:schemeClr val="bg1">
                    <a:lumMod val="65000"/>
                    <a:lumOff val="35000"/>
                  </a:schemeClr>
                </a:solidFill>
                <a:hlinkClick r:id="rId5"/>
              </a:rPr>
              <a:t>http://modernizr.com</a:t>
            </a:r>
            <a:r>
              <a:rPr lang="en-US" dirty="0" smtClean="0">
                <a:solidFill>
                  <a:schemeClr val="bg1">
                    <a:lumMod val="65000"/>
                    <a:lumOff val="35000"/>
                  </a:schemeClr>
                </a:solidFill>
                <a:hlinkClick r:id="rId5"/>
              </a:rPr>
              <a:t>/</a:t>
            </a:r>
            <a:endParaRPr lang="en-US" dirty="0" smtClean="0">
              <a:solidFill>
                <a:schemeClr val="bg1">
                  <a:lumMod val="65000"/>
                  <a:lumOff val="35000"/>
                </a:schemeClr>
              </a:solidFill>
            </a:endParaRPr>
          </a:p>
          <a:p>
            <a:pPr lvl="1"/>
            <a:r>
              <a:rPr lang="en-US" dirty="0" smtClean="0">
                <a:solidFill>
                  <a:schemeClr val="bg1">
                    <a:lumMod val="65000"/>
                    <a:lumOff val="35000"/>
                  </a:schemeClr>
                </a:solidFill>
              </a:rPr>
              <a:t>HTML5 </a:t>
            </a:r>
            <a:r>
              <a:rPr lang="en-US" dirty="0" err="1" smtClean="0">
                <a:solidFill>
                  <a:schemeClr val="bg1">
                    <a:lumMod val="65000"/>
                    <a:lumOff val="35000"/>
                  </a:schemeClr>
                </a:solidFill>
              </a:rPr>
              <a:t>Polyfills</a:t>
            </a:r>
            <a:endParaRPr lang="en-US" dirty="0" smtClean="0">
              <a:solidFill>
                <a:schemeClr val="bg1">
                  <a:lumMod val="65000"/>
                  <a:lumOff val="35000"/>
                </a:schemeClr>
              </a:solidFill>
            </a:endParaRPr>
          </a:p>
        </p:txBody>
      </p:sp>
    </p:spTree>
    <p:extLst>
      <p:ext uri="{BB962C8B-B14F-4D97-AF65-F5344CB8AC3E}">
        <p14:creationId xmlns:p14="http://schemas.microsoft.com/office/powerpoint/2010/main" val="371626374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Design/Architecture</a:t>
            </a:r>
            <a:endParaRPr lang="en-US" dirty="0">
              <a:solidFill>
                <a:schemeClr val="bg1"/>
              </a:solidFill>
            </a:endParaRPr>
          </a:p>
        </p:txBody>
      </p:sp>
      <p:sp>
        <p:nvSpPr>
          <p:cNvPr id="3" name="Text Placeholder 2"/>
          <p:cNvSpPr>
            <a:spLocks noGrp="1"/>
          </p:cNvSpPr>
          <p:nvPr>
            <p:ph type="body" sz="quarter" idx="10"/>
          </p:nvPr>
        </p:nvSpPr>
        <p:spPr>
          <a:xfrm>
            <a:off x="609600" y="1273683"/>
            <a:ext cx="7924800" cy="2609945"/>
          </a:xfrm>
        </p:spPr>
        <p:txBody>
          <a:bodyPr>
            <a:normAutofit/>
          </a:bodyPr>
          <a:lstStyle/>
          <a:p>
            <a:r>
              <a:rPr lang="en-US" dirty="0" smtClean="0">
                <a:solidFill>
                  <a:schemeClr val="bg1">
                    <a:lumMod val="65000"/>
                    <a:lumOff val="35000"/>
                  </a:schemeClr>
                </a:solidFill>
              </a:rPr>
              <a:t>Separation of Concerns</a:t>
            </a:r>
          </a:p>
          <a:p>
            <a:r>
              <a:rPr lang="en-US" dirty="0" smtClean="0">
                <a:solidFill>
                  <a:schemeClr val="bg1">
                    <a:lumMod val="65000"/>
                    <a:lumOff val="35000"/>
                  </a:schemeClr>
                </a:solidFill>
              </a:rPr>
              <a:t>HTML for markup and layout</a:t>
            </a:r>
          </a:p>
          <a:p>
            <a:r>
              <a:rPr lang="en-US" dirty="0" smtClean="0">
                <a:solidFill>
                  <a:schemeClr val="bg1">
                    <a:lumMod val="65000"/>
                    <a:lumOff val="35000"/>
                  </a:schemeClr>
                </a:solidFill>
              </a:rPr>
              <a:t>CSS for formatting</a:t>
            </a:r>
          </a:p>
          <a:p>
            <a:r>
              <a:rPr lang="en-US" dirty="0" smtClean="0">
                <a:solidFill>
                  <a:schemeClr val="bg1">
                    <a:lumMod val="65000"/>
                    <a:lumOff val="35000"/>
                  </a:schemeClr>
                </a:solidFill>
              </a:rPr>
              <a:t>JavaScript for tying them up with data</a:t>
            </a:r>
          </a:p>
          <a:p>
            <a:r>
              <a:rPr lang="en-US" dirty="0" smtClean="0">
                <a:solidFill>
                  <a:schemeClr val="bg1">
                    <a:lumMod val="65000"/>
                    <a:lumOff val="35000"/>
                  </a:schemeClr>
                </a:solidFill>
              </a:rPr>
              <a:t>Responsive layout and content</a:t>
            </a:r>
          </a:p>
        </p:txBody>
      </p:sp>
    </p:spTree>
    <p:extLst>
      <p:ext uri="{BB962C8B-B14F-4D97-AF65-F5344CB8AC3E}">
        <p14:creationId xmlns:p14="http://schemas.microsoft.com/office/powerpoint/2010/main" val="629984600"/>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Day 1</a:t>
            </a:r>
            <a:endParaRPr lang="en-US" dirty="0">
              <a:solidFill>
                <a:schemeClr val="bg1"/>
              </a:solidFill>
            </a:endParaRPr>
          </a:p>
        </p:txBody>
      </p:sp>
      <p:sp>
        <p:nvSpPr>
          <p:cNvPr id="3" name="Text Placeholder 2"/>
          <p:cNvSpPr>
            <a:spLocks noGrp="1"/>
          </p:cNvSpPr>
          <p:nvPr>
            <p:ph type="body" sz="quarter" idx="10"/>
          </p:nvPr>
        </p:nvSpPr>
        <p:spPr>
          <a:xfrm>
            <a:off x="609600" y="1273683"/>
            <a:ext cx="7924800" cy="4235006"/>
          </a:xfrm>
        </p:spPr>
        <p:txBody>
          <a:bodyPr>
            <a:normAutofit/>
          </a:bodyPr>
          <a:lstStyle/>
          <a:p>
            <a:r>
              <a:rPr lang="en-US" dirty="0" smtClean="0">
                <a:solidFill>
                  <a:schemeClr val="bg1">
                    <a:lumMod val="65000"/>
                    <a:lumOff val="35000"/>
                  </a:schemeClr>
                </a:solidFill>
              </a:rPr>
              <a:t>HTML page</a:t>
            </a:r>
          </a:p>
          <a:p>
            <a:r>
              <a:rPr lang="en-US" dirty="0" smtClean="0">
                <a:solidFill>
                  <a:schemeClr val="bg1">
                    <a:lumMod val="65000"/>
                    <a:lumOff val="35000"/>
                  </a:schemeClr>
                </a:solidFill>
              </a:rPr>
              <a:t>div, p, header, footer tags</a:t>
            </a:r>
          </a:p>
          <a:p>
            <a:r>
              <a:rPr lang="en-US" dirty="0" smtClean="0">
                <a:solidFill>
                  <a:schemeClr val="bg1">
                    <a:lumMod val="65000"/>
                    <a:lumOff val="35000"/>
                  </a:schemeClr>
                </a:solidFill>
              </a:rPr>
              <a:t>JavaScript alert, functions</a:t>
            </a:r>
          </a:p>
          <a:p>
            <a:r>
              <a:rPr lang="en-US" dirty="0" smtClean="0">
                <a:solidFill>
                  <a:schemeClr val="bg1">
                    <a:lumMod val="65000"/>
                    <a:lumOff val="35000"/>
                  </a:schemeClr>
                </a:solidFill>
              </a:rPr>
              <a:t>CSS inline, in-page and external references</a:t>
            </a:r>
            <a:endParaRPr lang="en-US" dirty="0">
              <a:solidFill>
                <a:schemeClr val="bg1">
                  <a:lumMod val="65000"/>
                  <a:lumOff val="35000"/>
                </a:schemeClr>
              </a:solidFill>
            </a:endParaRPr>
          </a:p>
          <a:p>
            <a:r>
              <a:rPr lang="en-US" dirty="0" smtClean="0">
                <a:solidFill>
                  <a:schemeClr val="bg1">
                    <a:lumMod val="65000"/>
                    <a:lumOff val="35000"/>
                  </a:schemeClr>
                </a:solidFill>
              </a:rPr>
              <a:t>JavaScript inline, in-page and external</a:t>
            </a:r>
          </a:p>
          <a:p>
            <a:r>
              <a:rPr lang="en-US" dirty="0" err="1" smtClean="0">
                <a:solidFill>
                  <a:schemeClr val="bg1">
                    <a:lumMod val="65000"/>
                    <a:lumOff val="35000"/>
                  </a:schemeClr>
                </a:solidFill>
              </a:rPr>
              <a:t>document.getElementById</a:t>
            </a:r>
            <a:r>
              <a:rPr lang="en-US" dirty="0" smtClean="0">
                <a:solidFill>
                  <a:schemeClr val="bg1">
                    <a:lumMod val="65000"/>
                    <a:lumOff val="35000"/>
                  </a:schemeClr>
                </a:solidFill>
              </a:rPr>
              <a:t> method</a:t>
            </a:r>
          </a:p>
          <a:p>
            <a:r>
              <a:rPr lang="en-US" dirty="0" smtClean="0">
                <a:solidFill>
                  <a:schemeClr val="bg1">
                    <a:lumMod val="65000"/>
                    <a:lumOff val="35000"/>
                  </a:schemeClr>
                </a:solidFill>
              </a:rPr>
              <a:t>CSS tag classes, dot classes, hash classes</a:t>
            </a:r>
          </a:p>
          <a:p>
            <a:r>
              <a:rPr lang="en-US" dirty="0" err="1" smtClean="0">
                <a:solidFill>
                  <a:schemeClr val="bg1">
                    <a:lumMod val="65000"/>
                    <a:lumOff val="35000"/>
                  </a:schemeClr>
                </a:solidFill>
              </a:rPr>
              <a:t>innerHTML</a:t>
            </a:r>
            <a:endParaRPr lang="en-US" dirty="0">
              <a:solidFill>
                <a:schemeClr val="bg1">
                  <a:lumMod val="65000"/>
                  <a:lumOff val="35000"/>
                </a:schemeClr>
              </a:solidFill>
            </a:endParaRPr>
          </a:p>
        </p:txBody>
      </p:sp>
    </p:spTree>
    <p:extLst>
      <p:ext uri="{BB962C8B-B14F-4D97-AF65-F5344CB8AC3E}">
        <p14:creationId xmlns:p14="http://schemas.microsoft.com/office/powerpoint/2010/main" val="687826431"/>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Day 2</a:t>
            </a:r>
            <a:endParaRPr lang="en-US" dirty="0">
              <a:solidFill>
                <a:schemeClr val="bg1"/>
              </a:solidFill>
            </a:endParaRPr>
          </a:p>
        </p:txBody>
      </p:sp>
      <p:sp>
        <p:nvSpPr>
          <p:cNvPr id="3" name="Text Placeholder 2"/>
          <p:cNvSpPr>
            <a:spLocks noGrp="1"/>
          </p:cNvSpPr>
          <p:nvPr>
            <p:ph type="body" sz="quarter" idx="10"/>
          </p:nvPr>
        </p:nvSpPr>
        <p:spPr>
          <a:xfrm>
            <a:off x="609600" y="1273683"/>
            <a:ext cx="7924800" cy="3693319"/>
          </a:xfrm>
        </p:spPr>
        <p:txBody>
          <a:bodyPr>
            <a:normAutofit/>
          </a:bodyPr>
          <a:lstStyle/>
          <a:p>
            <a:r>
              <a:rPr lang="en-US" dirty="0" smtClean="0">
                <a:solidFill>
                  <a:schemeClr val="bg1">
                    <a:lumMod val="65000"/>
                    <a:lumOff val="35000"/>
                  </a:schemeClr>
                </a:solidFill>
              </a:rPr>
              <a:t>Pseudo-classes</a:t>
            </a:r>
          </a:p>
          <a:p>
            <a:r>
              <a:rPr lang="en-US" dirty="0" err="1" smtClean="0">
                <a:solidFill>
                  <a:schemeClr val="bg1">
                    <a:lumMod val="65000"/>
                    <a:lumOff val="35000"/>
                  </a:schemeClr>
                </a:solidFill>
              </a:rPr>
              <a:t>iframe</a:t>
            </a:r>
            <a:r>
              <a:rPr lang="en-US" dirty="0" smtClean="0">
                <a:solidFill>
                  <a:schemeClr val="bg1">
                    <a:lumMod val="65000"/>
                    <a:lumOff val="35000"/>
                  </a:schemeClr>
                </a:solidFill>
              </a:rPr>
              <a:t> tag</a:t>
            </a:r>
          </a:p>
          <a:p>
            <a:r>
              <a:rPr lang="en-US" dirty="0" smtClean="0">
                <a:solidFill>
                  <a:schemeClr val="bg1">
                    <a:lumMod val="65000"/>
                    <a:lumOff val="35000"/>
                  </a:schemeClr>
                </a:solidFill>
              </a:rPr>
              <a:t>table tag</a:t>
            </a:r>
          </a:p>
          <a:p>
            <a:r>
              <a:rPr lang="en-US" dirty="0" smtClean="0">
                <a:solidFill>
                  <a:schemeClr val="bg1">
                    <a:lumMod val="65000"/>
                    <a:lumOff val="35000"/>
                  </a:schemeClr>
                </a:solidFill>
              </a:rPr>
              <a:t>JavaScript string</a:t>
            </a:r>
          </a:p>
          <a:p>
            <a:r>
              <a:rPr lang="en-US" dirty="0" err="1">
                <a:solidFill>
                  <a:schemeClr val="bg1">
                    <a:lumMod val="65000"/>
                    <a:lumOff val="35000"/>
                  </a:schemeClr>
                </a:solidFill>
              </a:rPr>
              <a:t>document.write</a:t>
            </a:r>
            <a:endParaRPr lang="en-US" dirty="0">
              <a:solidFill>
                <a:schemeClr val="bg1">
                  <a:lumMod val="65000"/>
                  <a:lumOff val="35000"/>
                </a:schemeClr>
              </a:solidFill>
            </a:endParaRPr>
          </a:p>
          <a:p>
            <a:r>
              <a:rPr lang="en-US" dirty="0" err="1" smtClean="0">
                <a:solidFill>
                  <a:schemeClr val="bg1">
                    <a:lumMod val="65000"/>
                    <a:lumOff val="35000"/>
                  </a:schemeClr>
                </a:solidFill>
              </a:rPr>
              <a:t>string.toUpperCase</a:t>
            </a:r>
            <a:r>
              <a:rPr lang="en-US" dirty="0" smtClean="0">
                <a:solidFill>
                  <a:schemeClr val="bg1">
                    <a:lumMod val="65000"/>
                    <a:lumOff val="35000"/>
                  </a:schemeClr>
                </a:solidFill>
              </a:rPr>
              <a:t>(), </a:t>
            </a:r>
            <a:r>
              <a:rPr lang="en-US" dirty="0" err="1" smtClean="0">
                <a:solidFill>
                  <a:schemeClr val="bg1">
                    <a:lumMod val="65000"/>
                    <a:lumOff val="35000"/>
                  </a:schemeClr>
                </a:solidFill>
              </a:rPr>
              <a:t>string.length</a:t>
            </a:r>
            <a:endParaRPr lang="en-US" dirty="0" smtClean="0">
              <a:solidFill>
                <a:schemeClr val="bg1">
                  <a:lumMod val="65000"/>
                  <a:lumOff val="35000"/>
                </a:schemeClr>
              </a:solidFill>
            </a:endParaRPr>
          </a:p>
          <a:p>
            <a:r>
              <a:rPr lang="en-US" dirty="0" smtClean="0">
                <a:solidFill>
                  <a:schemeClr val="bg1">
                    <a:lumMod val="65000"/>
                    <a:lumOff val="35000"/>
                  </a:schemeClr>
                </a:solidFill>
              </a:rPr>
              <a:t>date</a:t>
            </a:r>
          </a:p>
        </p:txBody>
      </p:sp>
    </p:spTree>
    <p:extLst>
      <p:ext uri="{BB962C8B-B14F-4D97-AF65-F5344CB8AC3E}">
        <p14:creationId xmlns:p14="http://schemas.microsoft.com/office/powerpoint/2010/main" val="275559908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obileTrainingTemplat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4540B9E-24C0-450F-962F-A50C1BE50C6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1264</TotalTime>
  <Words>899</Words>
  <Application>Microsoft Office PowerPoint</Application>
  <PresentationFormat>On-screen Show (4:3)</PresentationFormat>
  <Paragraphs>197</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MobileTrainingTemplate</vt:lpstr>
      <vt:lpstr>Web Development  HTML5, CSS3 and JavaScript </vt:lpstr>
      <vt:lpstr>Introduction </vt:lpstr>
      <vt:lpstr>HTML</vt:lpstr>
      <vt:lpstr>JavaScript </vt:lpstr>
      <vt:lpstr>CSS </vt:lpstr>
      <vt:lpstr>Important Links </vt:lpstr>
      <vt:lpstr>Design/Architecture</vt:lpstr>
      <vt:lpstr>Day 1</vt:lpstr>
      <vt:lpstr>Day 2</vt:lpstr>
      <vt:lpstr>Day 3</vt:lpstr>
      <vt:lpstr>Day 4</vt:lpstr>
      <vt:lpstr>Day 5</vt:lpstr>
      <vt:lpstr>Day 6</vt:lpstr>
      <vt:lpstr>Code…</vt:lpstr>
      <vt:lpstr>Semantic (descriptive) Markup</vt:lpstr>
      <vt:lpstr>Less reliance on plug-ins</vt:lpstr>
      <vt:lpstr>Better SEO and Accessibility</vt:lpstr>
      <vt:lpstr>There’s more… </vt:lpstr>
      <vt:lpstr>And more...</vt:lpstr>
      <vt:lpstr>And some more...</vt:lpstr>
      <vt:lpstr>And a bit more...</vt:lpstr>
      <vt:lpstr>CSS3</vt:lpstr>
      <vt:lpstr>CSS Frameworks</vt:lpstr>
      <vt:lpstr>JavaScript Frameworks</vt:lpstr>
      <vt:lpstr>Canvas</vt:lpstr>
      <vt:lpstr>References</vt:lpstr>
    </vt:vector>
  </TitlesOfParts>
  <Manager>ezProHub LLC.</Manager>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Development Boot Camp</dc:title>
  <dc:creator>Murali Koujala;Selvaraj Murugeshan</dc:creator>
  <cp:keywords>HTML5, CSS3, JavaScript</cp:keywords>
  <dc:description>Next generation of web development</dc:description>
  <cp:lastModifiedBy>Murali</cp:lastModifiedBy>
  <cp:revision>107</cp:revision>
  <dcterms:created xsi:type="dcterms:W3CDTF">2012-04-10T02:13:16Z</dcterms:created>
  <dcterms:modified xsi:type="dcterms:W3CDTF">2012-09-09T13:33:49Z</dcterms:modified>
  <cp:category>Web Development</cp:category>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TC102867119990</vt:lpwstr>
  </property>
</Properties>
</file>